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6"/>
  </p:notesMasterIdLst>
  <p:sldIdLst>
    <p:sldId id="414" r:id="rId2"/>
    <p:sldId id="340" r:id="rId3"/>
    <p:sldId id="341" r:id="rId4"/>
    <p:sldId id="342" r:id="rId5"/>
    <p:sldId id="343" r:id="rId6"/>
    <p:sldId id="417" r:id="rId7"/>
    <p:sldId id="346" r:id="rId8"/>
    <p:sldId id="347" r:id="rId9"/>
    <p:sldId id="350" r:id="rId10"/>
    <p:sldId id="351" r:id="rId11"/>
    <p:sldId id="352" r:id="rId12"/>
    <p:sldId id="353" r:id="rId13"/>
    <p:sldId id="359" r:id="rId14"/>
    <p:sldId id="360" r:id="rId15"/>
    <p:sldId id="363" r:id="rId16"/>
    <p:sldId id="364" r:id="rId17"/>
    <p:sldId id="365" r:id="rId18"/>
    <p:sldId id="366" r:id="rId19"/>
    <p:sldId id="367" r:id="rId20"/>
    <p:sldId id="403" r:id="rId21"/>
    <p:sldId id="412" r:id="rId22"/>
    <p:sldId id="413" r:id="rId23"/>
    <p:sldId id="406" r:id="rId24"/>
    <p:sldId id="407" r:id="rId25"/>
    <p:sldId id="408" r:id="rId26"/>
    <p:sldId id="409" r:id="rId27"/>
    <p:sldId id="411" r:id="rId28"/>
    <p:sldId id="404" r:id="rId29"/>
    <p:sldId id="382" r:id="rId30"/>
    <p:sldId id="380"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401" r:id="rId50"/>
    <p:sldId id="338" r:id="rId51"/>
    <p:sldId id="415" r:id="rId52"/>
    <p:sldId id="418"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Lst>
  <p:sldSz cx="9144000" cy="5143500" type="screen16x9"/>
  <p:notesSz cx="6934200" cy="9220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9" autoAdjust="0"/>
    <p:restoredTop sz="94660"/>
  </p:normalViewPr>
  <p:slideViewPr>
    <p:cSldViewPr snapToGrid="0" snapToObjects="1">
      <p:cViewPr varScale="1">
        <p:scale>
          <a:sx n="102" d="100"/>
          <a:sy n="102" d="100"/>
        </p:scale>
        <p:origin x="-58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628775" y="692150"/>
            <a:ext cx="3733800" cy="2100261"/>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298450" y="2997200"/>
            <a:ext cx="6337300" cy="5842000"/>
          </a:xfrm>
          <a:prstGeom prst="rect">
            <a:avLst/>
          </a:prstGeom>
          <a:noFill/>
          <a:ln>
            <a:noFill/>
          </a:ln>
        </p:spPr>
        <p:txBody>
          <a:bodyPr lIns="91425" tIns="91425" rIns="91425" bIns="91425" anchor="t" anchorCtr="0"/>
          <a:lstStyle>
            <a:lvl1pPr marL="0" marR="0" lvl="0" indent="0" algn="l" rtl="0">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400050" marR="0" lvl="1" indent="31750" algn="l" rtl="0">
              <a:spcBef>
                <a:spcPts val="600"/>
              </a:spcBef>
              <a:buClr>
                <a:schemeClr val="dk1"/>
              </a:buClr>
              <a:buSzPct val="100000"/>
              <a:buFont typeface="Noto Sans Symbols"/>
              <a:buChar char="•"/>
              <a:defRPr sz="1200" b="0" i="0" u="none" strike="noStrike" cap="none">
                <a:solidFill>
                  <a:schemeClr val="dk1"/>
                </a:solidFill>
                <a:latin typeface="Arial"/>
                <a:ea typeface="Arial"/>
                <a:cs typeface="Arial"/>
                <a:sym typeface="Arial"/>
              </a:defRPr>
            </a:lvl2pPr>
            <a:lvl3pPr marL="576263" marR="0" lvl="2" indent="33337" algn="l" rtl="0">
              <a:spcBef>
                <a:spcPts val="600"/>
              </a:spcBef>
              <a:buClr>
                <a:schemeClr val="dk1"/>
              </a:buClr>
              <a:buSzPct val="100000"/>
              <a:buFont typeface="Verdana"/>
              <a:buChar char="–"/>
              <a:defRPr sz="1200" b="0" i="0" u="none" strike="noStrike" cap="none">
                <a:solidFill>
                  <a:schemeClr val="dk1"/>
                </a:solidFill>
                <a:latin typeface="Arial"/>
                <a:ea typeface="Arial"/>
                <a:cs typeface="Arial"/>
                <a:sym typeface="Arial"/>
              </a:defRPr>
            </a:lvl3pPr>
            <a:lvl4pPr marL="801688" marR="0" lvl="3" indent="36512" algn="l" rtl="0">
              <a:spcBef>
                <a:spcPts val="600"/>
              </a:spcBef>
              <a:buClr>
                <a:schemeClr val="dk1"/>
              </a:buClr>
              <a:buSzPct val="100000"/>
              <a:buFont typeface="Verdana"/>
              <a:buChar char="▪"/>
              <a:defRPr sz="1200" b="0" i="0" u="none" strike="noStrike" cap="none">
                <a:solidFill>
                  <a:schemeClr val="dk1"/>
                </a:solidFill>
                <a:latin typeface="Arial"/>
                <a:ea typeface="Arial"/>
                <a:cs typeface="Arial"/>
                <a:sym typeface="Arial"/>
              </a:defRPr>
            </a:lvl4pPr>
            <a:lvl5pPr marL="1027113" marR="0" lvl="4" indent="-11112" algn="l" rtl="0">
              <a:spcBef>
                <a:spcPts val="600"/>
              </a:spcBef>
              <a:buClr>
                <a:schemeClr val="dk1"/>
              </a:buClr>
              <a:buSzPct val="100000"/>
              <a:buFont typeface="Verdana"/>
              <a:buChar char="—"/>
              <a:defRPr sz="12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Shape 5"/>
          <p:cNvSpPr txBox="1"/>
          <p:nvPr/>
        </p:nvSpPr>
        <p:spPr>
          <a:xfrm>
            <a:off x="3313853" y="8953500"/>
            <a:ext cx="360996" cy="21544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Verdana"/>
              <a:buNone/>
            </a:pPr>
            <a:fld id="{00000000-1234-1234-1234-123412341234}" type="slidenum">
              <a:rPr lang="en-US" sz="800" b="0" i="0" u="none" strike="noStrike" cap="none">
                <a:solidFill>
                  <a:schemeClr val="dk1"/>
                </a:solidFill>
                <a:latin typeface="Verdana"/>
                <a:ea typeface="Verdana"/>
                <a:cs typeface="Verdana"/>
                <a:sym typeface="Verdana"/>
              </a:rPr>
              <a:t>‹#›</a:t>
            </a:fld>
            <a:endParaRPr lang="en-US" sz="800" b="0" i="0" u="none" strike="noStrike" cap="none">
              <a:solidFill>
                <a:schemeClr val="dk1"/>
              </a:solidFill>
              <a:latin typeface="Verdana"/>
              <a:ea typeface="Verdana"/>
              <a:cs typeface="Verdana"/>
              <a:sym typeface="Verdana"/>
            </a:endParaRPr>
          </a:p>
        </p:txBody>
      </p:sp>
      <p:sp>
        <p:nvSpPr>
          <p:cNvPr id="6" name="Shape 6"/>
          <p:cNvSpPr txBox="1"/>
          <p:nvPr/>
        </p:nvSpPr>
        <p:spPr>
          <a:xfrm>
            <a:off x="298450" y="174625"/>
            <a:ext cx="6337300" cy="369332"/>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chemeClr val="dk1"/>
              </a:buClr>
              <a:buSzPct val="25000"/>
              <a:buFont typeface="Verdana"/>
              <a:buNone/>
            </a:pPr>
            <a:r>
              <a:rPr lang="en-US" sz="1400" b="0" i="0" u="none" strike="noStrike" cap="none">
                <a:solidFill>
                  <a:schemeClr val="dk1"/>
                </a:solidFill>
                <a:latin typeface="Verdana"/>
                <a:ea typeface="Verdana"/>
                <a:cs typeface="Verdana"/>
                <a:sym typeface="Verdana"/>
              </a:rPr>
              <a:t>TITLE</a:t>
            </a:r>
          </a:p>
          <a:p>
            <a:pPr marL="0" marR="0" lvl="0" indent="0" algn="ctr" rtl="0">
              <a:lnSpc>
                <a:spcPct val="100000"/>
              </a:lnSpc>
              <a:spcBef>
                <a:spcPts val="0"/>
              </a:spcBef>
              <a:spcAft>
                <a:spcPts val="0"/>
              </a:spcAft>
              <a:buClr>
                <a:schemeClr val="dk1"/>
              </a:buClr>
              <a:buSzPct val="25000"/>
              <a:buFont typeface="Verdana"/>
              <a:buNone/>
            </a:pPr>
            <a:r>
              <a:rPr lang="en-US" sz="1000" b="0" i="0" u="none" strike="noStrike" cap="none">
                <a:solidFill>
                  <a:schemeClr val="dk1"/>
                </a:solidFill>
                <a:latin typeface="Verdana"/>
                <a:ea typeface="Verdana"/>
                <a:cs typeface="Verdana"/>
                <a:sym typeface="Verdana"/>
              </a:rPr>
              <a:t>Month Year</a:t>
            </a:r>
          </a:p>
        </p:txBody>
      </p:sp>
    </p:spTree>
    <p:extLst>
      <p:ext uri="{BB962C8B-B14F-4D97-AF65-F5344CB8AC3E}">
        <p14:creationId xmlns:p14="http://schemas.microsoft.com/office/powerpoint/2010/main" val="345239875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93421" y="4379595"/>
            <a:ext cx="5547359" cy="4149090"/>
          </a:xfrm>
          <a:prstGeom prst="rect">
            <a:avLst/>
          </a:prstGeom>
          <a:noFill/>
          <a:ln>
            <a:noFill/>
          </a:ln>
        </p:spPr>
        <p:txBody>
          <a:bodyPr wrap="square" lIns="92294" tIns="92294" rIns="92294" bIns="92294" anchor="t" anchorCtr="0">
            <a:noAutofit/>
          </a:bodyPr>
          <a:lstStyle/>
          <a:p>
            <a:pPr>
              <a:spcBef>
                <a:spcPts val="0"/>
              </a:spcBef>
              <a:buSzPct val="25000"/>
            </a:pPr>
            <a:r>
              <a:rPr lang="en-US"/>
              <a:t>test</a:t>
            </a:r>
          </a:p>
          <a:p>
            <a:pPr>
              <a:spcBef>
                <a:spcPts val="0"/>
              </a:spcBef>
              <a:buSzPct val="25000"/>
            </a:pPr>
            <a:r>
              <a:rPr lang="en-US"/>
              <a:t>afdas</a:t>
            </a:r>
          </a:p>
        </p:txBody>
      </p:sp>
      <p:sp>
        <p:nvSpPr>
          <p:cNvPr id="110" name="Shape 110"/>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264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2" name="Shape 462"/>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b="1"/>
              <a:t>Freedom</a:t>
            </a:r>
            <a:r>
              <a:rPr lang="en-US" sz="1100"/>
              <a:t> – PCF abstracts underlying infrastructure and allows you to run workloads on PCF on any cloud with 100% confidence</a:t>
            </a:r>
          </a:p>
          <a:p>
            <a:pPr>
              <a:spcBef>
                <a:spcPts val="0"/>
              </a:spcBef>
              <a:buSzPct val="25000"/>
            </a:pPr>
            <a:r>
              <a:rPr lang="en-US" sz="1100" b="1"/>
              <a:t>Automation</a:t>
            </a:r>
            <a:r>
              <a:rPr lang="en-US" sz="1100"/>
              <a:t> – lots here from platform to OS patching to zero downtime application updates</a:t>
            </a:r>
          </a:p>
          <a:p>
            <a:pPr>
              <a:spcBef>
                <a:spcPts val="0"/>
              </a:spcBef>
              <a:buSzPct val="25000"/>
            </a:pPr>
            <a:r>
              <a:rPr lang="en-US" sz="1100" b="1"/>
              <a:t>Resiliency</a:t>
            </a:r>
            <a:r>
              <a:rPr lang="en-US" sz="1100"/>
              <a:t> – often this is what matters most; reducing the impact of having to roll back code and scaling out within seconds of workload spikes to health management</a:t>
            </a:r>
          </a:p>
          <a:p>
            <a:pPr>
              <a:spcBef>
                <a:spcPts val="0"/>
              </a:spcBef>
              <a:buSzPct val="25000"/>
            </a:pPr>
            <a:r>
              <a:rPr lang="en-US" sz="1100" b="1"/>
              <a:t>Governance</a:t>
            </a:r>
            <a:r>
              <a:rPr lang="en-US" sz="1100"/>
              <a:t> – standardizing release management pipelines and self-service driven developer tooling</a:t>
            </a:r>
          </a:p>
          <a:p>
            <a:pPr>
              <a:spcBef>
                <a:spcPts val="0"/>
              </a:spcBef>
              <a:buSzPct val="25000"/>
            </a:pPr>
            <a:r>
              <a:rPr lang="en-US" sz="1100" b="1"/>
              <a:t>Visibility</a:t>
            </a:r>
            <a:r>
              <a:rPr lang="en-US" sz="1100"/>
              <a:t> – all of your logs are passed into a time-sequenced stream … and typically integrated into Splunk and tools like Appdynamics</a:t>
            </a:r>
          </a:p>
          <a:p>
            <a:pPr>
              <a:spcBef>
                <a:spcPts val="0"/>
              </a:spcBef>
              <a:buSzPct val="25000"/>
            </a:pPr>
            <a:r>
              <a:rPr lang="en-US" sz="1100" b="1"/>
              <a:t>Speed</a:t>
            </a:r>
            <a:r>
              <a:rPr lang="en-US" sz="1100"/>
              <a:t> – the ability to move cycle time on updates, for example, from months to weeks or days is Huge</a:t>
            </a:r>
          </a:p>
          <a:p>
            <a:pPr>
              <a:spcBef>
                <a:spcPts val="0"/>
              </a:spcBef>
              <a:buSzPct val="25000"/>
            </a:pPr>
            <a:endParaRPr sz="1100"/>
          </a:p>
          <a:p>
            <a:pPr>
              <a:spcBef>
                <a:spcPts val="0"/>
              </a:spcBef>
              <a:buSzPct val="25000"/>
            </a:pPr>
            <a:r>
              <a:rPr lang="en-US" sz="1100"/>
              <a:t>All of these things have tangible, measurable impact… and often drastically improve current state realities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
        <p:nvSpPr>
          <p:cNvPr id="476" name="Shape 476"/>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496" name="Shape 496"/>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buSzPct val="25000"/>
            </a:pPr>
            <a:r>
              <a:rPr lang="en-US" sz="1100"/>
              <a:t>Originally defined by JPMC who have PCF running for 100s of developers and applications</a:t>
            </a:r>
          </a:p>
          <a:p>
            <a:pPr>
              <a:spcBef>
                <a:spcPts val="0"/>
              </a:spcBef>
              <a:buSzPct val="25000"/>
            </a:pPr>
            <a:endParaRPr sz="1100"/>
          </a:p>
          <a:p>
            <a:pPr>
              <a:spcBef>
                <a:spcPts val="0"/>
              </a:spcBef>
              <a:buSzPct val="25000"/>
            </a:pPr>
            <a:r>
              <a:rPr lang="en-US" sz="1100"/>
              <a:t>This is a great tool to quickly rationalize and qualify a portfolio, and track progress over time.</a:t>
            </a:r>
          </a:p>
          <a:p>
            <a:pPr>
              <a:spcBef>
                <a:spcPts val="0"/>
              </a:spcBef>
              <a:buSzPct val="25000"/>
            </a:pPr>
            <a:endParaRPr sz="1100"/>
          </a:p>
          <a:p>
            <a:pPr>
              <a:spcBef>
                <a:spcPts val="0"/>
              </a:spcBef>
              <a:buSzPct val="25000"/>
            </a:pPr>
            <a:r>
              <a:rPr lang="en-US" sz="1100"/>
              <a:t>All new apps should be built, grounds up using Cloud Native architectures and platforms like PCF.</a:t>
            </a:r>
          </a:p>
          <a:p>
            <a:pPr>
              <a:spcBef>
                <a:spcPts val="0"/>
              </a:spcBef>
              <a:buSzPct val="25000"/>
            </a:pPr>
            <a:endParaRPr sz="1100"/>
          </a:p>
          <a:p>
            <a:pPr>
              <a:spcBef>
                <a:spcPts val="0"/>
              </a:spcBef>
              <a:buSzPct val="25000"/>
            </a:pPr>
            <a:r>
              <a:rPr lang="en-US" sz="1100"/>
              <a:t>Then from a bottom’s up … start by reviewing your existing apps. Find those that are 0 to 7 years old and use tech supported by the CF ecosystem. Replatform these to PCF… get them running with minimal code changes.</a:t>
            </a:r>
          </a:p>
          <a:p>
            <a:pPr>
              <a:spcBef>
                <a:spcPts val="0"/>
              </a:spcBef>
              <a:buSzPct val="25000"/>
            </a:pPr>
            <a:endParaRPr sz="1100"/>
          </a:p>
          <a:p>
            <a:pPr>
              <a:spcBef>
                <a:spcPts val="0"/>
              </a:spcBef>
              <a:buSzPct val="25000"/>
            </a:pPr>
            <a:r>
              <a:rPr lang="en-US" sz="1100"/>
              <a:t>Once on PCF… over time …. and as investment becomes available … build new features in modern ways and as you do this spend time both clearing some technical debt and also adding more “horizontal” features that will break logic into backing services and get more leverage from things like elastic scale and modern frameworks like Spring Boot, Spring Cloud Services and so forth.</a:t>
            </a:r>
          </a:p>
          <a:p>
            <a:pPr>
              <a:spcBef>
                <a:spcPts val="0"/>
              </a:spcBef>
              <a:buSzPct val="25000"/>
            </a:pPr>
            <a:endParaRPr sz="1100"/>
          </a:p>
        </p:txBody>
      </p:sp>
      <p:sp>
        <p:nvSpPr>
          <p:cNvPr id="506" name="Shape 506"/>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8" name="Shape 558"/>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a:t>Buildpacks provide framework and runtime support for your applications. Buildpacks typically examine user-provided artifacts to determine what dependencies to download and how to configure applications to communicate with bound services.</a:t>
            </a:r>
          </a:p>
          <a:p>
            <a:pPr>
              <a:spcBef>
                <a:spcPts val="0"/>
              </a:spcBef>
              <a:buSzPct val="25000"/>
            </a:pPr>
            <a:r>
              <a:rPr lang="en-US" sz="1100"/>
              <a:t/>
            </a:r>
            <a:br>
              <a:rPr lang="en-US" sz="1100"/>
            </a:br>
            <a:endParaRPr lang="en-US"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626" name="Shape 626"/>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5" name="Shape 63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
                <a:schemeClr val="dk1"/>
              </a:buClr>
              <a:buSzTx/>
              <a:buFont typeface="Arial"/>
              <a:buNone/>
              <a:tabLst/>
              <a:defRPr/>
            </a:pPr>
            <a:r>
              <a:rPr lang="en-US" sz="1200" dirty="0" smtClean="0">
                <a:solidFill>
                  <a:srgbClr val="969696"/>
                </a:solidFill>
                <a:latin typeface="Calibri" charset="0"/>
                <a:ea typeface="ＭＳ Ｐゴシック" charset="0"/>
                <a:sym typeface="Calibri" charset="0"/>
              </a:rPr>
              <a:t>Apps above the value line</a:t>
            </a:r>
          </a:p>
          <a:p>
            <a:endParaRPr lang="en-US" dirty="0"/>
          </a:p>
        </p:txBody>
      </p:sp>
    </p:spTree>
    <p:extLst>
      <p:ext uri="{BB962C8B-B14F-4D97-AF65-F5344CB8AC3E}">
        <p14:creationId xmlns:p14="http://schemas.microsoft.com/office/powerpoint/2010/main" val="275965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5" name="Shape 705"/>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a:t>Bottoms-up: decompose the monolith, incrementally make improvements and evolve the app into a "cloud first" state</a:t>
            </a:r>
          </a:p>
          <a:p>
            <a:pPr>
              <a:spcBef>
                <a:spcPts val="0"/>
              </a:spcBef>
              <a:buSzPct val="25000"/>
            </a:pPr>
            <a:r>
              <a:rPr lang="en-US" sz="1100"/>
              <a:t>Tops-down: take a customer-facing component and make it a first-class experience; as you do this, make architectural improvements that can be used commonly across the platform</a:t>
            </a:r>
          </a:p>
          <a:p>
            <a:pPr>
              <a:spcBef>
                <a:spcPts val="0"/>
              </a:spcBef>
              <a:buSzPct val="25000"/>
            </a:pPr>
            <a:endParaRPr sz="1100"/>
          </a:p>
          <a:p>
            <a:pPr>
              <a:spcBef>
                <a:spcPts val="0"/>
              </a:spcBef>
              <a:buSzPct val="25000"/>
            </a:pPr>
            <a:r>
              <a:rPr lang="en-US" sz="1100"/>
              <a:t>Monolith – all data in one place ---- a common mistake is to leave the data as-is and then u get a distributed ‘ball of mud’</a:t>
            </a:r>
          </a:p>
          <a:p>
            <a:pPr>
              <a:spcBef>
                <a:spcPts val="0"/>
              </a:spcBef>
              <a:buSzPct val="25000"/>
            </a:pPr>
            <a:endParaRPr sz="1100"/>
          </a:p>
          <a:p>
            <a:pPr>
              <a:spcBef>
                <a:spcPts val="0"/>
              </a:spcBef>
              <a:buSzPct val="25000"/>
            </a:pPr>
            <a:r>
              <a:rPr lang="en-US" sz="1100"/>
              <a:t>THD…</a:t>
            </a:r>
          </a:p>
          <a:p>
            <a:pPr>
              <a:spcBef>
                <a:spcPts val="0"/>
              </a:spcBef>
              <a:buSzPct val="25000"/>
            </a:pPr>
            <a:r>
              <a:rPr lang="en-US" sz="1100"/>
              <a:t>In the meantime, how do we continue to deliver business value?  The approach here is to work on business stories (as opposed to pure refactoring stories) and migrate those pieces of code out of the Grid application that are touched. What this means is that there will be a significant time for which the "app" will exist in both places (Grid and PCF). I think we will still be able to deliver business value incrementally and faster with better quality than before. But this needs to be measured to ensure it is happening.</a:t>
            </a:r>
          </a:p>
          <a:p>
            <a:pPr>
              <a:spcBef>
                <a:spcPts val="0"/>
              </a:spcBef>
              <a:buSzPct val="25000"/>
            </a:pPr>
            <a:endParaRPr sz="1100"/>
          </a:p>
          <a:p>
            <a:pPr>
              <a:spcBef>
                <a:spcPts val="0"/>
              </a:spcBef>
              <a:buSzPct val="25000"/>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
        <p:nvSpPr>
          <p:cNvPr id="721" name="Shape 72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1" name="Shape 731"/>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r>
              <a:rPr lang="en-US" sz="1100"/>
              <a:t>Building Blocks</a:t>
            </a:r>
          </a:p>
          <a:p>
            <a:pPr>
              <a:spcBef>
                <a:spcPts val="0"/>
              </a:spcBef>
              <a:buSzPct val="25000"/>
            </a:pPr>
            <a:endParaRPr sz="1100"/>
          </a:p>
          <a:p>
            <a:pPr>
              <a:spcBef>
                <a:spcPts val="0"/>
              </a:spcBef>
              <a:buSzPct val="25000"/>
            </a:pPr>
            <a:r>
              <a:rPr lang="en-US" sz="1100"/>
              <a:t>Liberty Buildpack – OOB supports JEE 6 and 7; enhanced to support Dynatrace APM, custom binaries for app servers and JVM settings and siteminder integration</a:t>
            </a:r>
          </a:p>
          <a:p>
            <a:pPr>
              <a:spcBef>
                <a:spcPts val="0"/>
              </a:spcBef>
              <a:buSzPct val="25000"/>
            </a:pPr>
            <a:r>
              <a:rPr lang="en-US" sz="1100"/>
              <a:t>JBOSS Buildpack – enhanced to allow developers to use config injection; automates creation of legacy standalone.xml file based on what’s configured via CUPS (JDBC binding, WebServices, arbitrary env vars, MQ series connections, siteminder, JMS, JBOSS log levels) and accomodates customer-specific JNDI conventions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744" name="Shape 744"/>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757" name="Shape 757"/>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9" name="Shape 769"/>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2" name="Shape 812"/>
          <p:cNvSpPr txBox="1">
            <a:spLocks noGrp="1"/>
          </p:cNvSpPr>
          <p:nvPr>
            <p:ph type="body" idx="1"/>
          </p:nvPr>
        </p:nvSpPr>
        <p:spPr>
          <a:xfrm>
            <a:off x="693420" y="4379595"/>
            <a:ext cx="5547360" cy="4149090"/>
          </a:xfrm>
          <a:prstGeom prst="rect">
            <a:avLst/>
          </a:prstGeom>
          <a:noFill/>
          <a:ln>
            <a:noFill/>
          </a:ln>
        </p:spPr>
        <p:txBody>
          <a:bodyPr lIns="92294" tIns="46134" rIns="92294" bIns="46134" anchor="t" anchorCtr="0">
            <a:noAutofit/>
          </a:bodyPr>
          <a:lstStyle/>
          <a:p>
            <a:pPr marL="0" lvl="1" indent="0">
              <a:spcBef>
                <a:spcPts val="0"/>
              </a:spcBef>
              <a:buClr>
                <a:srgbClr val="008881"/>
              </a:buClr>
              <a:buSzPct val="25000"/>
              <a:buNone/>
            </a:pPr>
            <a:r>
              <a:rPr lang="en-US" sz="1600">
                <a:solidFill>
                  <a:srgbClr val="008881"/>
                </a:solidFill>
                <a:latin typeface="Calibri"/>
                <a:ea typeface="Calibri"/>
                <a:cs typeface="Calibri"/>
                <a:sym typeface="Calibri"/>
              </a:rPr>
              <a:t>Increase IT Operations Productivity by 90% </a:t>
            </a:r>
          </a:p>
          <a:p>
            <a:pPr marL="0" lvl="1" indent="0">
              <a:spcBef>
                <a:spcPts val="0"/>
              </a:spcBef>
              <a:buClr>
                <a:srgbClr val="D3550E"/>
              </a:buClr>
              <a:buSzPct val="25000"/>
              <a:buNone/>
            </a:pPr>
            <a:r>
              <a:rPr lang="en-US" sz="1600">
                <a:solidFill>
                  <a:srgbClr val="D3550E"/>
                </a:solidFill>
                <a:latin typeface="Calibri"/>
                <a:ea typeface="Calibri"/>
                <a:cs typeface="Calibri"/>
                <a:sym typeface="Calibri"/>
              </a:rPr>
              <a:t>Operators now provide application dial tone, instead of bogged down in never ending manual complexity and fire-drills</a:t>
            </a:r>
          </a:p>
          <a:p>
            <a:pPr marL="0" lvl="1" indent="0">
              <a:spcBef>
                <a:spcPts val="0"/>
              </a:spcBef>
              <a:buSzPct val="25000"/>
              <a:buNone/>
            </a:pPr>
            <a:endParaRPr sz="1600" b="1">
              <a:solidFill>
                <a:srgbClr val="4D4D4D"/>
              </a:solidFill>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Before PCF</a:t>
            </a:r>
          </a:p>
          <a:p>
            <a:pPr>
              <a:lnSpc>
                <a:spcPct val="80000"/>
              </a:lnSpc>
              <a:spcBef>
                <a:spcPts val="0"/>
              </a:spcBef>
              <a:buSzPct val="25000"/>
            </a:pPr>
            <a:r>
              <a:rPr lang="en-US" sz="1400">
                <a:latin typeface="Calibri"/>
                <a:ea typeface="Calibri"/>
                <a:cs typeface="Calibri"/>
                <a:sym typeface="Calibri"/>
              </a:rPr>
              <a:t>Establish infrastructure</a:t>
            </a:r>
          </a:p>
          <a:p>
            <a:pPr>
              <a:lnSpc>
                <a:spcPct val="80000"/>
              </a:lnSpc>
              <a:spcBef>
                <a:spcPts val="0"/>
              </a:spcBef>
              <a:buSzPct val="25000"/>
            </a:pPr>
            <a:r>
              <a:rPr lang="en-US" sz="1400">
                <a:latin typeface="Calibri"/>
                <a:ea typeface="Calibri"/>
                <a:cs typeface="Calibri"/>
                <a:sym typeface="Calibri"/>
              </a:rPr>
              <a:t>Configure environments</a:t>
            </a:r>
          </a:p>
          <a:p>
            <a:pPr>
              <a:lnSpc>
                <a:spcPct val="80000"/>
              </a:lnSpc>
              <a:spcBef>
                <a:spcPts val="0"/>
              </a:spcBef>
              <a:buSzPct val="25000"/>
            </a:pPr>
            <a:r>
              <a:rPr lang="en-US" sz="1400">
                <a:latin typeface="Calibri"/>
                <a:ea typeface="Calibri"/>
                <a:cs typeface="Calibri"/>
                <a:sym typeface="Calibri"/>
              </a:rPr>
              <a:t>Install middleware</a:t>
            </a:r>
          </a:p>
          <a:p>
            <a:pPr>
              <a:lnSpc>
                <a:spcPct val="80000"/>
              </a:lnSpc>
              <a:spcBef>
                <a:spcPts val="0"/>
              </a:spcBef>
              <a:buSzPct val="25000"/>
            </a:pPr>
            <a:r>
              <a:rPr lang="en-US" sz="1400">
                <a:latin typeface="Calibri"/>
                <a:ea typeface="Calibri"/>
                <a:cs typeface="Calibri"/>
                <a:sym typeface="Calibri"/>
              </a:rPr>
              <a:t>Months to support a new language or framework</a:t>
            </a:r>
          </a:p>
          <a:p>
            <a:pPr>
              <a:lnSpc>
                <a:spcPct val="80000"/>
              </a:lnSpc>
              <a:spcBef>
                <a:spcPts val="0"/>
              </a:spcBef>
              <a:buSzPct val="25000"/>
            </a:pPr>
            <a:r>
              <a:rPr lang="en-US" sz="1400">
                <a:latin typeface="Calibri"/>
                <a:ea typeface="Calibri"/>
                <a:cs typeface="Calibri"/>
                <a:sym typeface="Calibri"/>
              </a:rPr>
              <a:t>Maintain gold image across environments</a:t>
            </a:r>
          </a:p>
          <a:p>
            <a:pPr>
              <a:lnSpc>
                <a:spcPct val="80000"/>
              </a:lnSpc>
              <a:spcBef>
                <a:spcPts val="0"/>
              </a:spcBef>
              <a:buSzPct val="25000"/>
            </a:pPr>
            <a:r>
              <a:rPr lang="en-US" sz="1400">
                <a:latin typeface="Calibri"/>
                <a:ea typeface="Calibri"/>
                <a:cs typeface="Calibri"/>
                <a:sym typeface="Calibri"/>
              </a:rPr>
              <a:t>Apply Patches</a:t>
            </a:r>
          </a:p>
          <a:p>
            <a:pPr>
              <a:lnSpc>
                <a:spcPct val="80000"/>
              </a:lnSpc>
              <a:spcBef>
                <a:spcPts val="0"/>
              </a:spcBef>
              <a:buSzPct val="25000"/>
            </a:pPr>
            <a:r>
              <a:rPr lang="en-US" sz="1400">
                <a:latin typeface="Calibri"/>
                <a:ea typeface="Calibri"/>
                <a:cs typeface="Calibri"/>
                <a:sym typeface="Calibri"/>
              </a:rPr>
              <a:t>Capacity management</a:t>
            </a:r>
          </a:p>
          <a:p>
            <a:pPr>
              <a:lnSpc>
                <a:spcPct val="80000"/>
              </a:lnSpc>
              <a:spcBef>
                <a:spcPts val="0"/>
              </a:spcBef>
              <a:buSzPct val="25000"/>
            </a:pPr>
            <a:r>
              <a:rPr lang="en-US" sz="1400">
                <a:latin typeface="Calibri"/>
                <a:ea typeface="Calibri"/>
                <a:cs typeface="Calibri"/>
                <a:sym typeface="Calibri"/>
              </a:rPr>
              <a:t>Policy and Authentication</a:t>
            </a:r>
          </a:p>
          <a:p>
            <a:pPr>
              <a:lnSpc>
                <a:spcPct val="80000"/>
              </a:lnSpc>
              <a:spcBef>
                <a:spcPts val="0"/>
              </a:spcBef>
              <a:buSzPct val="25000"/>
            </a:pPr>
            <a:r>
              <a:rPr lang="en-US" sz="1400">
                <a:latin typeface="Calibri"/>
                <a:ea typeface="Calibri"/>
                <a:cs typeface="Calibri"/>
                <a:sym typeface="Calibri"/>
              </a:rPr>
              <a:t>Write and manage automation scripts. Highly error prone</a:t>
            </a:r>
          </a:p>
          <a:p>
            <a:pPr>
              <a:lnSpc>
                <a:spcPct val="80000"/>
              </a:lnSpc>
              <a:spcBef>
                <a:spcPts val="0"/>
              </a:spcBef>
              <a:buSzPct val="25000"/>
            </a:pPr>
            <a:endParaRPr sz="1400">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After PCF</a:t>
            </a:r>
          </a:p>
          <a:p>
            <a:pPr>
              <a:spcBef>
                <a:spcPts val="0"/>
              </a:spcBef>
              <a:buSzPct val="25000"/>
            </a:pPr>
            <a:r>
              <a:rPr lang="en-US" sz="1400">
                <a:latin typeface="Calibri"/>
                <a:ea typeface="Calibri"/>
                <a:cs typeface="Calibri"/>
                <a:sym typeface="Calibri"/>
              </a:rPr>
              <a:t>Single pane of glass</a:t>
            </a:r>
          </a:p>
          <a:p>
            <a:pPr>
              <a:spcBef>
                <a:spcPts val="0"/>
              </a:spcBef>
              <a:buSzPct val="25000"/>
            </a:pPr>
            <a:r>
              <a:rPr lang="en-US" sz="1400">
                <a:latin typeface="Calibri"/>
                <a:ea typeface="Calibri"/>
                <a:cs typeface="Calibri"/>
                <a:sym typeface="Calibri"/>
              </a:rPr>
              <a:t>Self-managed &amp; self-regulated</a:t>
            </a:r>
          </a:p>
          <a:p>
            <a:pPr>
              <a:spcBef>
                <a:spcPts val="0"/>
              </a:spcBef>
              <a:buSzPct val="25000"/>
            </a:pPr>
            <a:r>
              <a:rPr lang="en-US" sz="1400">
                <a:latin typeface="Calibri"/>
                <a:ea typeface="Calibri"/>
                <a:cs typeface="Calibri"/>
                <a:sym typeface="Calibri"/>
              </a:rPr>
              <a:t>Most functions are automated</a:t>
            </a:r>
          </a:p>
          <a:p>
            <a:pPr>
              <a:spcBef>
                <a:spcPts val="0"/>
              </a:spcBef>
              <a:buSzPct val="25000"/>
            </a:pPr>
            <a:endParaRPr sz="1400">
              <a:latin typeface="Calibri"/>
              <a:ea typeface="Calibri"/>
              <a:cs typeface="Calibri"/>
              <a:sym typeface="Calibri"/>
            </a:endParaRPr>
          </a:p>
          <a:p>
            <a:pPr>
              <a:spcBef>
                <a:spcPts val="0"/>
              </a:spcBef>
              <a:buSzPct val="25000"/>
            </a:pPr>
            <a:r>
              <a:rPr lang="en-US" sz="1400" b="1">
                <a:latin typeface="Calibri"/>
                <a:ea typeface="Calibri"/>
                <a:cs typeface="Calibri"/>
                <a:sym typeface="Calibri"/>
              </a:rPr>
              <a:t>Cloud Deployment: 2-4 hours</a:t>
            </a:r>
          </a:p>
          <a:p>
            <a:pPr>
              <a:spcBef>
                <a:spcPts val="0"/>
              </a:spcBef>
              <a:buSzPct val="25000"/>
            </a:pPr>
            <a:r>
              <a:rPr lang="en-US" sz="1400" b="1">
                <a:latin typeface="Calibri"/>
                <a:ea typeface="Calibri"/>
                <a:cs typeface="Calibri"/>
                <a:sym typeface="Calibri"/>
              </a:rPr>
              <a:t>Increase Server to Admin ratio</a:t>
            </a:r>
          </a:p>
          <a:p>
            <a:pPr>
              <a:spcBef>
                <a:spcPts val="0"/>
              </a:spcBef>
              <a:buSzPct val="25000"/>
            </a:pPr>
            <a:endParaRPr sz="1400" b="1">
              <a:latin typeface="Calibri"/>
              <a:ea typeface="Calibri"/>
              <a:cs typeface="Calibri"/>
              <a:sym typeface="Calibri"/>
            </a:endParaRPr>
          </a:p>
          <a:p>
            <a:pPr>
              <a:spcBef>
                <a:spcPts val="0"/>
              </a:spcBef>
              <a:buSzPct val="25000"/>
            </a:pPr>
            <a:endParaRPr sz="1400" b="1">
              <a:latin typeface="Calibri"/>
              <a:ea typeface="Calibri"/>
              <a:cs typeface="Calibri"/>
              <a:sym typeface="Calibri"/>
            </a:endParaRPr>
          </a:p>
          <a:p>
            <a:pPr>
              <a:spcBef>
                <a:spcPts val="0"/>
              </a:spcBef>
              <a:buClr>
                <a:srgbClr val="008881"/>
              </a:buClr>
              <a:buSzPct val="25000"/>
            </a:pPr>
            <a:r>
              <a:rPr lang="en-US" sz="1400">
                <a:solidFill>
                  <a:srgbClr val="008881"/>
                </a:solidFill>
                <a:latin typeface="Calibri"/>
                <a:ea typeface="Calibri"/>
                <a:cs typeface="Calibri"/>
                <a:sym typeface="Calibri"/>
              </a:rPr>
              <a:t>Increase Developer Productivity by 50% </a:t>
            </a:r>
          </a:p>
          <a:p>
            <a:pPr marL="0" lvl="1" indent="0">
              <a:spcBef>
                <a:spcPts val="0"/>
              </a:spcBef>
              <a:buClr>
                <a:srgbClr val="76923C"/>
              </a:buClr>
              <a:buSzPct val="25000"/>
              <a:buNone/>
            </a:pPr>
            <a:r>
              <a:rPr lang="en-US">
                <a:solidFill>
                  <a:srgbClr val="76923C"/>
                </a:solidFill>
                <a:latin typeface="Calibri"/>
                <a:ea typeface="Calibri"/>
                <a:cs typeface="Calibri"/>
                <a:sym typeface="Calibri"/>
              </a:rPr>
              <a:t>Developers dramatically increase speed of app deployment</a:t>
            </a:r>
          </a:p>
          <a:p>
            <a:pPr>
              <a:spcBef>
                <a:spcPts val="0"/>
              </a:spcBef>
              <a:buSzPct val="25000"/>
            </a:pPr>
            <a:endParaRPr sz="1400" b="1">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Before PCF (non-dev work)</a:t>
            </a:r>
          </a:p>
          <a:p>
            <a:pPr>
              <a:spcBef>
                <a:spcPts val="0"/>
              </a:spcBef>
              <a:buSzPct val="25000"/>
            </a:pPr>
            <a:r>
              <a:rPr lang="en-US" sz="1400">
                <a:latin typeface="Calibri"/>
                <a:ea typeface="Calibri"/>
                <a:cs typeface="Calibri"/>
                <a:sym typeface="Calibri"/>
              </a:rPr>
              <a:t>Provision VMs</a:t>
            </a:r>
          </a:p>
          <a:p>
            <a:pPr>
              <a:spcBef>
                <a:spcPts val="0"/>
              </a:spcBef>
              <a:buSzPct val="25000"/>
            </a:pPr>
            <a:r>
              <a:rPr lang="en-US" sz="1400">
                <a:latin typeface="Calibri"/>
                <a:ea typeface="Calibri"/>
                <a:cs typeface="Calibri"/>
                <a:sym typeface="Calibri"/>
              </a:rPr>
              <a:t>Install OS, Middleware</a:t>
            </a:r>
          </a:p>
          <a:p>
            <a:pPr>
              <a:spcBef>
                <a:spcPts val="0"/>
              </a:spcBef>
              <a:buSzPct val="25000"/>
            </a:pPr>
            <a:r>
              <a:rPr lang="en-US" sz="1400">
                <a:latin typeface="Calibri"/>
                <a:ea typeface="Calibri"/>
                <a:cs typeface="Calibri"/>
                <a:sym typeface="Calibri"/>
              </a:rPr>
              <a:t>App Server set up</a:t>
            </a:r>
          </a:p>
          <a:p>
            <a:pPr>
              <a:spcBef>
                <a:spcPts val="0"/>
              </a:spcBef>
              <a:buSzPct val="25000"/>
            </a:pPr>
            <a:r>
              <a:rPr lang="en-US" sz="1400">
                <a:latin typeface="Calibri"/>
                <a:ea typeface="Calibri"/>
                <a:cs typeface="Calibri"/>
                <a:sym typeface="Calibri"/>
              </a:rPr>
              <a:t>Manage versions across dev/test/stage/production</a:t>
            </a:r>
          </a:p>
          <a:p>
            <a:pPr>
              <a:spcBef>
                <a:spcPts val="0"/>
              </a:spcBef>
              <a:buSzPct val="25000"/>
            </a:pPr>
            <a:r>
              <a:rPr lang="en-US" sz="1400">
                <a:latin typeface="Calibri"/>
                <a:ea typeface="Calibri"/>
                <a:cs typeface="Calibri"/>
                <a:sym typeface="Calibri"/>
              </a:rPr>
              <a:t>Scale App</a:t>
            </a:r>
          </a:p>
          <a:p>
            <a:pPr>
              <a:spcBef>
                <a:spcPts val="0"/>
              </a:spcBef>
              <a:buSzPct val="25000"/>
            </a:pPr>
            <a:r>
              <a:rPr lang="en-US" sz="1400">
                <a:latin typeface="Calibri"/>
                <a:ea typeface="Calibri"/>
                <a:cs typeface="Calibri"/>
                <a:sym typeface="Calibri"/>
              </a:rPr>
              <a:t>Error prone</a:t>
            </a:r>
          </a:p>
          <a:p>
            <a:pPr>
              <a:spcBef>
                <a:spcPts val="0"/>
              </a:spcBef>
              <a:buSzPct val="25000"/>
            </a:pPr>
            <a:r>
              <a:rPr lang="en-US" sz="1400">
                <a:latin typeface="Calibri"/>
                <a:ea typeface="Calibri"/>
                <a:cs typeface="Calibri"/>
                <a:sym typeface="Calibri"/>
              </a:rPr>
              <a:t>Open IT helpdesk tickets</a:t>
            </a:r>
          </a:p>
          <a:p>
            <a:pPr>
              <a:spcBef>
                <a:spcPts val="0"/>
              </a:spcBef>
              <a:buSzPct val="25000"/>
            </a:pPr>
            <a:r>
              <a:rPr lang="en-US" sz="1400">
                <a:latin typeface="Calibri"/>
                <a:ea typeface="Calibri"/>
                <a:cs typeface="Calibri"/>
                <a:sym typeface="Calibri"/>
              </a:rPr>
              <a:t>Wait for resolution</a:t>
            </a:r>
          </a:p>
          <a:p>
            <a:pPr>
              <a:spcBef>
                <a:spcPts val="0"/>
              </a:spcBef>
              <a:buSzPct val="25000"/>
            </a:pPr>
            <a:endParaRPr sz="1400">
              <a:latin typeface="Calibri"/>
              <a:ea typeface="Calibri"/>
              <a:cs typeface="Calibri"/>
              <a:sym typeface="Calibri"/>
            </a:endParaRPr>
          </a:p>
          <a:p>
            <a:pPr marL="0" lvl="1" indent="0">
              <a:spcBef>
                <a:spcPts val="0"/>
              </a:spcBef>
              <a:buClr>
                <a:srgbClr val="4D4D4D"/>
              </a:buClr>
              <a:buSzPct val="25000"/>
              <a:buNone/>
            </a:pPr>
            <a:r>
              <a:rPr lang="en-US" sz="1600" b="1">
                <a:solidFill>
                  <a:srgbClr val="4D4D4D"/>
                </a:solidFill>
                <a:latin typeface="Calibri"/>
                <a:ea typeface="Calibri"/>
                <a:cs typeface="Calibri"/>
                <a:sym typeface="Calibri"/>
              </a:rPr>
              <a:t>After PCF</a:t>
            </a:r>
          </a:p>
          <a:p>
            <a:pPr>
              <a:spcBef>
                <a:spcPts val="0"/>
              </a:spcBef>
              <a:buSzPct val="25000"/>
            </a:pPr>
            <a:r>
              <a:rPr lang="en-US" sz="1400">
                <a:latin typeface="Calibri"/>
                <a:ea typeface="Calibri"/>
                <a:cs typeface="Calibri"/>
                <a:sym typeface="Calibri"/>
              </a:rPr>
              <a:t>Auto-select runtimes</a:t>
            </a:r>
          </a:p>
          <a:p>
            <a:pPr>
              <a:spcBef>
                <a:spcPts val="0"/>
              </a:spcBef>
              <a:buSzPct val="25000"/>
            </a:pPr>
            <a:r>
              <a:rPr lang="en-US" sz="1400">
                <a:latin typeface="Calibri"/>
                <a:ea typeface="Calibri"/>
                <a:cs typeface="Calibri"/>
                <a:sym typeface="Calibri"/>
              </a:rPr>
              <a:t>Select and bind middleware</a:t>
            </a:r>
          </a:p>
          <a:p>
            <a:pPr>
              <a:spcBef>
                <a:spcPts val="0"/>
              </a:spcBef>
              <a:buSzPct val="25000"/>
            </a:pPr>
            <a:r>
              <a:rPr lang="en-US" sz="1400">
                <a:latin typeface="Calibri"/>
                <a:ea typeface="Calibri"/>
                <a:cs typeface="Calibri"/>
                <a:sym typeface="Calibri"/>
              </a:rPr>
              <a:t>Deploy app </a:t>
            </a:r>
          </a:p>
          <a:p>
            <a:pPr>
              <a:spcBef>
                <a:spcPts val="0"/>
              </a:spcBef>
              <a:buSzPct val="25000"/>
            </a:pPr>
            <a:r>
              <a:rPr lang="en-US" sz="1400">
                <a:latin typeface="Calibri"/>
                <a:ea typeface="Calibri"/>
                <a:cs typeface="Calibri"/>
                <a:sym typeface="Calibri"/>
              </a:rPr>
              <a:t>Scale App</a:t>
            </a:r>
          </a:p>
          <a:p>
            <a:pPr>
              <a:spcBef>
                <a:spcPts val="0"/>
              </a:spcBef>
              <a:buSzPct val="25000"/>
            </a:pPr>
            <a:endParaRPr sz="1400">
              <a:latin typeface="Calibri"/>
              <a:ea typeface="Calibri"/>
              <a:cs typeface="Calibri"/>
              <a:sym typeface="Calibri"/>
            </a:endParaRPr>
          </a:p>
          <a:p>
            <a:pPr>
              <a:spcBef>
                <a:spcPts val="0"/>
              </a:spcBef>
              <a:buSzPct val="25000"/>
            </a:pPr>
            <a:r>
              <a:rPr lang="en-US" sz="1400" b="1">
                <a:latin typeface="Calibri"/>
                <a:ea typeface="Calibri"/>
                <a:cs typeface="Calibri"/>
                <a:sym typeface="Calibri"/>
              </a:rPr>
              <a:t>Steps above: 2 minutes</a:t>
            </a:r>
          </a:p>
          <a:p>
            <a:pPr>
              <a:spcBef>
                <a:spcPts val="0"/>
              </a:spcBef>
              <a:buSzPct val="25000"/>
            </a:pPr>
            <a:endParaRPr sz="1400">
              <a:latin typeface="Calibri"/>
              <a:ea typeface="Calibri"/>
              <a:cs typeface="Calibri"/>
              <a:sym typeface="Calibri"/>
            </a:endParaRPr>
          </a:p>
          <a:p>
            <a:pPr>
              <a:spcBef>
                <a:spcPts val="0"/>
              </a:spcBef>
              <a:buSzPct val="25000"/>
            </a:pPr>
            <a:endParaRPr>
              <a:latin typeface="Calibri"/>
              <a:ea typeface="Calibri"/>
              <a:cs typeface="Calibri"/>
              <a:sym typeface="Calibri"/>
            </a:endParaRPr>
          </a:p>
          <a:p>
            <a:pPr>
              <a:spcBef>
                <a:spcPts val="0"/>
              </a:spcBef>
              <a:buSzPct val="25000"/>
            </a:pPr>
            <a:endParaRPr sz="1400" b="1">
              <a:latin typeface="Calibri"/>
              <a:ea typeface="Calibri"/>
              <a:cs typeface="Calibri"/>
              <a:sym typeface="Calibri"/>
            </a:endParaRPr>
          </a:p>
          <a:p>
            <a:pPr>
              <a:spcBef>
                <a:spcPts val="0"/>
              </a:spcBef>
              <a:buSzPct val="25000"/>
            </a:pPr>
            <a:endParaRPr sz="1400" b="1">
              <a:latin typeface="Calibri"/>
              <a:ea typeface="Calibri"/>
              <a:cs typeface="Calibri"/>
              <a:sym typeface="Calibri"/>
            </a:endParaRPr>
          </a:p>
        </p:txBody>
      </p:sp>
      <p:sp>
        <p:nvSpPr>
          <p:cNvPr id="813" name="Shape 813"/>
          <p:cNvSpPr txBox="1">
            <a:spLocks noGrp="1"/>
          </p:cNvSpPr>
          <p:nvPr>
            <p:ph type="sldNum" idx="12"/>
          </p:nvPr>
        </p:nvSpPr>
        <p:spPr>
          <a:xfrm>
            <a:off x="3927775" y="8757590"/>
            <a:ext cx="3004819" cy="461010"/>
          </a:xfrm>
          <a:prstGeom prst="rect">
            <a:avLst/>
          </a:prstGeom>
          <a:noFill/>
          <a:ln>
            <a:noFill/>
          </a:ln>
        </p:spPr>
        <p:txBody>
          <a:bodyPr lIns="92294" tIns="46134" rIns="92294" bIns="46134" anchor="b" anchorCtr="0">
            <a:noAutofit/>
          </a:bodyPr>
          <a:lstStyle/>
          <a:p>
            <a:pPr algn="r">
              <a:buClr>
                <a:schemeClr val="dk1"/>
              </a:buClr>
              <a:buSzPct val="25000"/>
            </a:pPr>
            <a:fld id="{00000000-1234-1234-1234-123412341234}" type="slidenum">
              <a:rPr lang="en-US" sz="1200">
                <a:solidFill>
                  <a:schemeClr val="dk1"/>
                </a:solidFill>
                <a:latin typeface="Calibri"/>
                <a:ea typeface="Calibri"/>
                <a:cs typeface="Calibri"/>
                <a:sym typeface="Calibri"/>
              </a:rPr>
              <a:pPr algn="r">
                <a:buClr>
                  <a:schemeClr val="dk1"/>
                </a:buClr>
                <a:buSzPct val="25000"/>
              </a:pPr>
              <a:t>49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624401" y="691515"/>
            <a:ext cx="3743183" cy="210015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pPr>
              <a:spcBef>
                <a:spcPts val="0"/>
              </a:spcBef>
              <a:buSzPct val="25000"/>
            </a:pPr>
            <a:r>
              <a:rPr lang="en-US" sz="1100">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a:spcBef>
                <a:spcPts val="0"/>
              </a:spcBef>
              <a:buSzPct val="25000"/>
            </a:pPr>
            <a:endParaRPr sz="1100">
              <a:latin typeface="Verdana"/>
              <a:ea typeface="Verdana"/>
              <a:cs typeface="Verdana"/>
              <a:sym typeface="Verdana"/>
            </a:endParaRPr>
          </a:p>
          <a:p>
            <a:pPr>
              <a:spcBef>
                <a:spcPts val="0"/>
              </a:spcBef>
              <a:buSzPct val="25000"/>
            </a:pPr>
            <a:r>
              <a:rPr lang="en-US" sz="1100">
                <a:latin typeface="Verdana"/>
                <a:ea typeface="Verdana"/>
                <a:cs typeface="Verdana"/>
                <a:sym typeface="Verdana"/>
              </a:rPr>
              <a:t>If you’re doing big project with ‘agile waterfall’ where you use agile development with weekly sprints but have a huge manual process to actually ship every 3-9months.</a:t>
            </a:r>
          </a:p>
          <a:p>
            <a:pPr>
              <a:spcBef>
                <a:spcPts val="0"/>
              </a:spcBef>
              <a:buSzPct val="25000"/>
            </a:pPr>
            <a:endParaRPr sz="1100">
              <a:latin typeface="Verdana"/>
              <a:ea typeface="Verdana"/>
              <a:cs typeface="Verdana"/>
              <a:sym typeface="Verdana"/>
            </a:endParaRPr>
          </a:p>
          <a:p>
            <a:pPr>
              <a:spcBef>
                <a:spcPts val="0"/>
              </a:spcBef>
              <a:buSzPct val="25000"/>
            </a:pPr>
            <a:r>
              <a:rPr lang="en-US" sz="1100">
                <a:latin typeface="Verdana"/>
                <a:ea typeface="Verdana"/>
                <a:cs typeface="Verdana"/>
                <a:sym typeface="Verdana"/>
              </a:rPr>
              <a:t>Disconnect between dev and ops. Throw the code over the wall</a:t>
            </a:r>
          </a:p>
          <a:p>
            <a:pPr>
              <a:spcBef>
                <a:spcPts val="0"/>
              </a:spcBef>
              <a:buSzPct val="25000"/>
            </a:pPr>
            <a:endParaRPr sz="1100">
              <a:latin typeface="Verdana"/>
              <a:ea typeface="Verdana"/>
              <a:cs typeface="Verdana"/>
              <a:sym typeface="Verdana"/>
            </a:endParaRPr>
          </a:p>
          <a:p>
            <a:pPr>
              <a:spcBef>
                <a:spcPts val="0"/>
              </a:spcBef>
              <a:buSzPct val="25000"/>
            </a:pPr>
            <a:r>
              <a:rPr lang="en-US" sz="1100" i="1">
                <a:solidFill>
                  <a:srgbClr val="00685D"/>
                </a:solidFill>
                <a:latin typeface="Calibri"/>
                <a:ea typeface="Calibri"/>
                <a:cs typeface="Calibri"/>
                <a:sym typeface="Calibri"/>
              </a:rPr>
              <a:t>… and do it all over again from Dev → Test → Prod on any infrastructure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851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93700" y="692150"/>
            <a:ext cx="6148388"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93420" y="4379594"/>
            <a:ext cx="5547360" cy="4149090"/>
          </a:xfrm>
          <a:prstGeom prst="rect">
            <a:avLst/>
          </a:prstGeom>
          <a:noFill/>
          <a:ln>
            <a:noFill/>
          </a:ln>
        </p:spPr>
        <p:txBody>
          <a:bodyPr lIns="92200" tIns="92200" rIns="92200" bIns="922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93700" y="692150"/>
            <a:ext cx="6148388"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93420" y="4379594"/>
            <a:ext cx="5547360" cy="4149090"/>
          </a:xfrm>
          <a:prstGeom prst="rect">
            <a:avLst/>
          </a:prstGeom>
          <a:noFill/>
          <a:ln>
            <a:noFill/>
          </a:ln>
        </p:spPr>
        <p:txBody>
          <a:bodyPr lIns="92200" tIns="92200" rIns="92200" bIns="922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txBox="1">
            <a:spLocks noGrp="1"/>
          </p:cNvSpPr>
          <p:nvPr>
            <p:ph type="body" idx="1"/>
          </p:nvPr>
        </p:nvSpPr>
        <p:spPr>
          <a:xfrm>
            <a:off x="693420" y="4379595"/>
            <a:ext cx="5547360" cy="4149090"/>
          </a:xfrm>
          <a:prstGeom prst="rect">
            <a:avLst/>
          </a:prstGeom>
        </p:spPr>
        <p:txBody>
          <a:bodyPr lIns="92294" tIns="92294" rIns="92294" bIns="92294" anchor="t" anchorCtr="0">
            <a:noAutofit/>
          </a:bodyPr>
          <a:lstStyle/>
          <a:p>
            <a:pPr>
              <a:spcBef>
                <a:spcPts val="0"/>
              </a:spcBef>
            </a:pPr>
            <a:endParaRPr/>
          </a:p>
        </p:txBody>
      </p:sp>
      <p:sp>
        <p:nvSpPr>
          <p:cNvPr id="496" name="Shape 496"/>
          <p:cNvSpPr>
            <a:spLocks noGrp="1" noRot="1" noChangeAspect="1"/>
          </p:cNvSpPr>
          <p:nvPr>
            <p:ph type="sldImg" idx="2"/>
          </p:nvPr>
        </p:nvSpPr>
        <p:spPr>
          <a:xfrm>
            <a:off x="393700" y="692150"/>
            <a:ext cx="6148388"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8" name="Shape 658"/>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pPr>
              <a:spcBef>
                <a:spcPts val="0"/>
              </a:spcBef>
              <a:buSzPct val="25000"/>
            </a:pPr>
            <a:r>
              <a:rPr lang="en-US" sz="1100" dirty="0">
                <a:latin typeface="Verdana"/>
                <a:ea typeface="Verdana"/>
                <a:cs typeface="Verdana"/>
                <a:sym typeface="Verdana"/>
              </a:rPr>
              <a:t>Cloud Ready: No mounting file systems!</a:t>
            </a:r>
          </a:p>
          <a:p>
            <a:pPr>
              <a:spcBef>
                <a:spcPts val="0"/>
              </a:spcBef>
              <a:buSzPct val="25000"/>
            </a:pPr>
            <a:r>
              <a:rPr lang="en-US" sz="1100" dirty="0">
                <a:latin typeface="Verdana"/>
                <a:ea typeface="Verdana"/>
                <a:cs typeface="Verdana"/>
                <a:sym typeface="Verdana"/>
              </a:rPr>
              <a:t>Cloud Friendly: Scalable, platform provides HA</a:t>
            </a:r>
          </a:p>
          <a:p>
            <a:pPr>
              <a:spcBef>
                <a:spcPts val="0"/>
              </a:spcBef>
              <a:buSzPct val="25000"/>
            </a:pPr>
            <a:r>
              <a:rPr lang="en-US" sz="1100" dirty="0">
                <a:latin typeface="Verdana"/>
                <a:ea typeface="Verdana"/>
                <a:cs typeface="Verdana"/>
                <a:sym typeface="Verdana"/>
              </a:rPr>
              <a:t>Cloud Resilient: Cloud Agnostic, Fault Tolerant</a:t>
            </a:r>
          </a:p>
          <a:p>
            <a:pPr>
              <a:spcBef>
                <a:spcPts val="0"/>
              </a:spcBef>
              <a:buSzPct val="25000"/>
            </a:pPr>
            <a:r>
              <a:rPr lang="en-US" sz="1100" dirty="0">
                <a:latin typeface="Verdana"/>
                <a:ea typeface="Verdana"/>
                <a:cs typeface="Verdana"/>
                <a:sym typeface="Verdana"/>
              </a:rPr>
              <a:t>Cloud Native: </a:t>
            </a:r>
            <a:r>
              <a:rPr lang="en-US" sz="1100" dirty="0" err="1">
                <a:latin typeface="Verdana"/>
                <a:ea typeface="Verdana"/>
                <a:cs typeface="Verdana"/>
                <a:sym typeface="Verdana"/>
              </a:rPr>
              <a:t>microservices</a:t>
            </a:r>
            <a:r>
              <a:rPr lang="en-US" sz="1100" dirty="0">
                <a:latin typeface="Verdana"/>
                <a:ea typeface="Verdana"/>
                <a:cs typeface="Verdana"/>
                <a:sym typeface="Verdana"/>
              </a:rPr>
              <a:t> + API first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5537"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SzPct val="25000"/>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38"/>
        <p:cNvGrpSpPr/>
        <p:nvPr/>
      </p:nvGrpSpPr>
      <p:grpSpPr>
        <a:xfrm>
          <a:off x="0" y="0"/>
          <a:ext cx="0" cy="0"/>
          <a:chOff x="0" y="0"/>
          <a:chExt cx="0" cy="0"/>
        </a:xfrm>
      </p:grpSpPr>
      <p:sp>
        <p:nvSpPr>
          <p:cNvPr id="39" name="Shape 39"/>
          <p:cNvSpPr txBox="1"/>
          <p:nvPr/>
        </p:nvSpPr>
        <p:spPr>
          <a:xfrm flipH="1">
            <a:off x="8553450" y="5021496"/>
            <a:ext cx="533399" cy="123111"/>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40" name="Shape 40"/>
          <p:cNvSpPr txBox="1">
            <a:spLocks noGrp="1"/>
          </p:cNvSpPr>
          <p:nvPr>
            <p:ph type="ctrTitle"/>
          </p:nvPr>
        </p:nvSpPr>
        <p:spPr>
          <a:xfrm>
            <a:off x="670454" y="1674283"/>
            <a:ext cx="6048376" cy="1354217"/>
          </a:xfrm>
          <a:prstGeom prst="rect">
            <a:avLst/>
          </a:prstGeom>
          <a:noFill/>
          <a:ln>
            <a:noFill/>
          </a:ln>
          <a:effectLst>
            <a:reflection stA="50000" endPos="75000" dist="12700" dir="5400000" sy="-100000" algn="bl" rotWithShape="0"/>
          </a:effectLst>
        </p:spPr>
        <p:txBody>
          <a:bodyPr lIns="91425" tIns="91425" rIns="91425" bIns="91425" anchor="b" anchorCtr="0"/>
          <a:lstStyle>
            <a:lvl1pPr marL="0" marR="0" lvl="0" indent="0" algn="l" rtl="0">
              <a:lnSpc>
                <a:spcPct val="90000"/>
              </a:lnSpc>
              <a:spcBef>
                <a:spcPts val="0"/>
              </a:spcBef>
              <a:spcAft>
                <a:spcPts val="0"/>
              </a:spcAft>
              <a:buClr>
                <a:schemeClr val="dk2"/>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Font typeface="Arial"/>
              <a:buNone/>
              <a:defRPr sz="1800"/>
            </a:lvl2pPr>
            <a:lvl3pPr marL="0" marR="0" lvl="2" indent="0" algn="l" rtl="0">
              <a:spcBef>
                <a:spcPts val="0"/>
              </a:spcBef>
              <a:buFont typeface="Arial"/>
              <a:buNone/>
              <a:defRPr sz="1800"/>
            </a:lvl3pPr>
            <a:lvl4pPr marL="0" marR="0" lvl="3" indent="0" algn="l" rtl="0">
              <a:spcBef>
                <a:spcPts val="0"/>
              </a:spcBef>
              <a:buFont typeface="Arial"/>
              <a:buNone/>
              <a:defRPr sz="1800"/>
            </a:lvl4pPr>
            <a:lvl5pPr marL="0" marR="0" lvl="4" indent="0" algn="l" rtl="0">
              <a:spcBef>
                <a:spcPts val="0"/>
              </a:spcBef>
              <a:buFont typeface="Arial"/>
              <a:buNone/>
              <a:defRPr sz="1800"/>
            </a:lvl5pPr>
            <a:lvl6pPr marL="0" marR="0" lvl="5" indent="0" algn="l" rtl="0">
              <a:spcBef>
                <a:spcPts val="0"/>
              </a:spcBef>
              <a:buFont typeface="Arial"/>
              <a:buNone/>
              <a:defRPr sz="1800"/>
            </a:lvl6pPr>
            <a:lvl7pPr marL="0" marR="0" lvl="6" indent="0" algn="l" rtl="0">
              <a:spcBef>
                <a:spcPts val="0"/>
              </a:spcBef>
              <a:buFont typeface="Arial"/>
              <a:buNone/>
              <a:defRPr sz="1800"/>
            </a:lvl7pPr>
            <a:lvl8pPr marL="0" marR="0" lvl="7" indent="0" algn="l" rtl="0">
              <a:spcBef>
                <a:spcPts val="0"/>
              </a:spcBef>
              <a:buFont typeface="Arial"/>
              <a:buNone/>
              <a:defRPr sz="1800"/>
            </a:lvl8pPr>
            <a:lvl9pPr marL="0" marR="0" lvl="8" indent="0" algn="l" rtl="0">
              <a:spcBef>
                <a:spcPts val="0"/>
              </a:spcBef>
              <a:buFont typeface="Arial"/>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Main Page">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05" name="Shape 205"/>
          <p:cNvSpPr txBox="1">
            <a:spLocks noGrp="1"/>
          </p:cNvSpPr>
          <p:nvPr>
            <p:ph type="body" idx="1"/>
          </p:nvPr>
        </p:nvSpPr>
        <p:spPr>
          <a:xfrm>
            <a:off x="3106674" y="624362"/>
            <a:ext cx="5984700" cy="288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Char char="●"/>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6" name="Shape 20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7" name="Shape 207"/>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208" name="Shape 208"/>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03775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 name="Shape 18"/>
          <p:cNvSpPr txBox="1">
            <a:spLocks noGrp="1"/>
          </p:cNvSpPr>
          <p:nvPr>
            <p:ph type="body" idx="1"/>
          </p:nvPr>
        </p:nvSpPr>
        <p:spPr>
          <a:xfrm>
            <a:off x="366712" y="1074737"/>
            <a:ext cx="8410574" cy="3382961"/>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5164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366712" y="1074737"/>
            <a:ext cx="2073274" cy="338296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44" name="Shape 44"/>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45"/>
        <p:cNvGrpSpPr/>
        <p:nvPr/>
      </p:nvGrpSpPr>
      <p:grpSpPr>
        <a:xfrm>
          <a:off x="0" y="0"/>
          <a:ext cx="0" cy="0"/>
          <a:chOff x="0" y="0"/>
          <a:chExt cx="0" cy="0"/>
        </a:xfrm>
      </p:grpSpPr>
      <p:sp>
        <p:nvSpPr>
          <p:cNvPr id="46" name="Shape 46"/>
          <p:cNvSpPr>
            <a:spLocks noGrp="1"/>
          </p:cNvSpPr>
          <p:nvPr>
            <p:ph type="pic" idx="2"/>
          </p:nvPr>
        </p:nvSpPr>
        <p:spPr>
          <a:xfrm>
            <a:off x="366712" y="1419225"/>
            <a:ext cx="2073274" cy="303847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48" name="Shape 4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body" idx="3"/>
          </p:nvPr>
        </p:nvSpPr>
        <p:spPr>
          <a:xfrm>
            <a:off x="2728913" y="1419224"/>
            <a:ext cx="6048376" cy="3038475"/>
          </a:xfrm>
          <a:prstGeom prst="rect">
            <a:avLst/>
          </a:prstGeom>
          <a:noFill/>
          <a:ln>
            <a:noFill/>
          </a:ln>
        </p:spPr>
        <p:txBody>
          <a:bodyPr lIns="91425" tIns="91425" rIns="91425" bIns="91425" anchor="t" anchorCtr="0"/>
          <a:lstStyle>
            <a:lvl1pPr marL="0" marR="0" lvl="0" indent="1778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8" marR="0" lvl="3" indent="-33338"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1778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017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368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Shape 154"/>
        <p:cNvGrpSpPr/>
        <p:nvPr/>
      </p:nvGrpSpPr>
      <p:grpSpPr>
        <a:xfrm>
          <a:off x="0" y="0"/>
          <a:ext cx="0" cy="0"/>
          <a:chOff x="0" y="0"/>
          <a:chExt cx="0" cy="0"/>
        </a:xfrm>
      </p:grpSpPr>
      <p:sp>
        <p:nvSpPr>
          <p:cNvPr id="155" name="Shape 155"/>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56" name="Shape 15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57" name="Shape 15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extLst>
      <p:ext uri="{BB962C8B-B14F-4D97-AF65-F5344CB8AC3E}">
        <p14:creationId xmlns:p14="http://schemas.microsoft.com/office/powerpoint/2010/main" val="3683047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Slide">
    <p:spTree>
      <p:nvGrpSpPr>
        <p:cNvPr id="1" name="Shape 162"/>
        <p:cNvGrpSpPr/>
        <p:nvPr/>
      </p:nvGrpSpPr>
      <p:grpSpPr>
        <a:xfrm>
          <a:off x="0" y="0"/>
          <a:ext cx="0" cy="0"/>
          <a:chOff x="0" y="0"/>
          <a:chExt cx="0" cy="0"/>
        </a:xfrm>
      </p:grpSpPr>
      <p:sp>
        <p:nvSpPr>
          <p:cNvPr id="163" name="Shape 163"/>
          <p:cNvSpPr/>
          <p:nvPr/>
        </p:nvSpPr>
        <p:spPr>
          <a:xfrm>
            <a:off x="0" y="0"/>
            <a:ext cx="9144000" cy="51435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64" name="Shape 164"/>
          <p:cNvSpPr txBox="1">
            <a:spLocks noGrp="1"/>
          </p:cNvSpPr>
          <p:nvPr>
            <p:ph type="title"/>
          </p:nvPr>
        </p:nvSpPr>
        <p:spPr>
          <a:xfrm>
            <a:off x="659043" y="1638563"/>
            <a:ext cx="7611600" cy="102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5" name="Shape 165"/>
          <p:cNvSpPr txBox="1">
            <a:spLocks noGrp="1"/>
          </p:cNvSpPr>
          <p:nvPr>
            <p:ph type="subTitle" idx="1"/>
          </p:nvPr>
        </p:nvSpPr>
        <p:spPr>
          <a:xfrm>
            <a:off x="657772" y="2664866"/>
            <a:ext cx="4380600" cy="383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 name="Shape 166"/>
          <p:cNvPicPr preferRelativeResize="0"/>
          <p:nvPr/>
        </p:nvPicPr>
        <p:blipFill rotWithShape="1">
          <a:blip r:embed="rId2">
            <a:alphaModFix/>
          </a:blip>
          <a:srcRect/>
          <a:stretch/>
        </p:blipFill>
        <p:spPr>
          <a:xfrm>
            <a:off x="8270642" y="4855076"/>
            <a:ext cx="727500" cy="171000"/>
          </a:xfrm>
          <a:prstGeom prst="rect">
            <a:avLst/>
          </a:prstGeom>
          <a:noFill/>
          <a:ln>
            <a:noFill/>
          </a:ln>
        </p:spPr>
      </p:pic>
    </p:spTree>
    <p:extLst>
      <p:ext uri="{BB962C8B-B14F-4D97-AF65-F5344CB8AC3E}">
        <p14:creationId xmlns:p14="http://schemas.microsoft.com/office/powerpoint/2010/main" val="20997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Page">
    <p:spTree>
      <p:nvGrpSpPr>
        <p:cNvPr id="1" name="Shape 167"/>
        <p:cNvGrpSpPr/>
        <p:nvPr/>
      </p:nvGrpSpPr>
      <p:grpSpPr>
        <a:xfrm>
          <a:off x="0" y="0"/>
          <a:ext cx="0" cy="0"/>
          <a:chOff x="0" y="0"/>
          <a:chExt cx="0" cy="0"/>
        </a:xfrm>
      </p:grpSpPr>
      <p:sp>
        <p:nvSpPr>
          <p:cNvPr id="168" name="Shape 168"/>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69" name="Shape 169"/>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70" name="Shape 170"/>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Shape 171"/>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2" name="Shape 172"/>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90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42163"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911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079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508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8957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99"/>
        <p:cNvGrpSpPr/>
        <p:nvPr/>
      </p:nvGrpSpPr>
      <p:grpSpPr>
        <a:xfrm>
          <a:off x="0" y="0"/>
          <a:ext cx="0" cy="0"/>
          <a:chOff x="0" y="0"/>
          <a:chExt cx="0" cy="0"/>
        </a:xfrm>
      </p:grpSpPr>
      <p:sp>
        <p:nvSpPr>
          <p:cNvPr id="200" name="Shape 200"/>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201" name="Shape 201"/>
          <p:cNvSpPr>
            <a:spLocks noGrp="1"/>
          </p:cNvSpPr>
          <p:nvPr>
            <p:ph type="pic" idx="2"/>
          </p:nvPr>
        </p:nvSpPr>
        <p:spPr>
          <a:xfrm>
            <a:off x="114300" y="112713"/>
            <a:ext cx="8915400" cy="49182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2476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2" name="Shape 202"/>
          <p:cNvSpPr txBox="1"/>
          <p:nvPr/>
        </p:nvSpPr>
        <p:spPr>
          <a:xfrm>
            <a:off x="521208" y="4654296"/>
            <a:ext cx="1357799" cy="2463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000" b="1" i="0" u="none" strike="noStrike" cap="none">
                <a:solidFill>
                  <a:schemeClr val="lt1"/>
                </a:solidFill>
                <a:latin typeface="Arial"/>
                <a:ea typeface="Arial"/>
                <a:cs typeface="Arial"/>
                <a:sym typeface="Arial"/>
              </a:rPr>
              <a:t>Pivotal — Confidential</a:t>
            </a:r>
          </a:p>
        </p:txBody>
      </p:sp>
    </p:spTree>
    <p:extLst>
      <p:ext uri="{BB962C8B-B14F-4D97-AF65-F5344CB8AC3E}">
        <p14:creationId xmlns:p14="http://schemas.microsoft.com/office/powerpoint/2010/main" val="16352502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Shape 8"/>
          <p:cNvSpPr txBox="1"/>
          <p:nvPr/>
        </p:nvSpPr>
        <p:spPr>
          <a:xfrm>
            <a:off x="167106" y="5018448"/>
            <a:ext cx="2274886" cy="10002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pic>
        <p:nvPicPr>
          <p:cNvPr id="9" name="Shape 9" descr="pivotal_teal.png"/>
          <p:cNvPicPr preferRelativeResize="0"/>
          <p:nvPr/>
        </p:nvPicPr>
        <p:blipFill rotWithShape="1">
          <a:blip r:embed="rId13">
            <a:alphaModFix/>
          </a:blip>
          <a:srcRect/>
          <a:stretch/>
        </p:blipFill>
        <p:spPr>
          <a:xfrm>
            <a:off x="8272778" y="4855076"/>
            <a:ext cx="731399"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jpe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leanpub.com/Practicing-DDD" TargetMode="External"/><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hyperlink" Target="http://steeltoe.io" TargetMode="External"/><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hyperlink" Target="http://steeltoe.io" TargetMode="External"/><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hyperlink" Target="https://www.youtube.com/playlist?list=PLAdzTan_eSPQ1fuLSBhyB4eEZF7JQM0Mx" TargetMode="External"/><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g"/><Relationship Id="rId5"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jpeg"/><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png"/><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hyperlink" Target="http://www.javaworld.com/article/2077963/open-source-tools/distributed-transactions-in-spring--with-and-without-xa.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hyperlink" Target="http://samnewman.io/patterns/architectural/bff/"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5657157"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The Cloud Native Applications Journey</a:t>
            </a:r>
            <a:endParaRPr lang="en-US" sz="4000" dirty="0">
              <a:solidFill>
                <a:schemeClr val="lt1"/>
              </a:solidFill>
              <a:latin typeface="Roboto"/>
              <a:ea typeface="Roboto"/>
              <a:cs typeface="Roboto"/>
              <a:sym typeface="Roboto"/>
            </a:endParaRP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37139533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6387" name="Subtitle 20"/>
          <p:cNvSpPr>
            <a:spLocks noGrp="1" noChangeArrowheads="1"/>
          </p:cNvSpPr>
          <p:nvPr/>
        </p:nvSpPr>
        <p:spPr bwMode="auto">
          <a:xfrm>
            <a:off x="469900" y="3733800"/>
            <a:ext cx="2122488"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dirty="0">
                <a:solidFill>
                  <a:schemeClr val="bg1"/>
                </a:solidFill>
                <a:ea typeface="ＭＳ Ｐゴシック" charset="0"/>
                <a:cs typeface="Arial" charset="0"/>
              </a:rPr>
              <a:t>http://12factor.net/</a:t>
            </a:r>
            <a:endParaRPr lang="en-US" altLang="en-US" dirty="0">
              <a:ea typeface="ＭＳ Ｐゴシック" charset="0"/>
              <a:cs typeface="Arial" charset="0"/>
            </a:endParaRPr>
          </a:p>
        </p:txBody>
      </p:sp>
      <p:pic>
        <p:nvPicPr>
          <p:cNvPr id="1638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884363"/>
            <a:ext cx="2332037" cy="184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6389" name="Double Brace 22"/>
          <p:cNvSpPr>
            <a:spLocks noChangeArrowheads="1"/>
          </p:cNvSpPr>
          <p:nvPr/>
        </p:nvSpPr>
        <p:spPr bwMode="auto">
          <a:xfrm>
            <a:off x="2838450" y="2000250"/>
            <a:ext cx="5753100" cy="1765300"/>
          </a:xfrm>
          <a:prstGeom prst="bracePair">
            <a:avLst>
              <a:gd name="adj" fmla="val 5426"/>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600" dirty="0">
                <a:solidFill>
                  <a:schemeClr val="tx2"/>
                </a:solidFill>
                <a:latin typeface="Calibri" charset="0"/>
                <a:ea typeface="ＭＳ Ｐゴシック" charset="0"/>
                <a:sym typeface="Calibri" charset="0"/>
              </a:rPr>
              <a:t>A </a:t>
            </a:r>
            <a:r>
              <a:rPr lang="en-US" sz="1600" dirty="0">
                <a:solidFill>
                  <a:schemeClr val="tx2"/>
                </a:solidFill>
                <a:ea typeface="ＭＳ Ｐゴシック" charset="0"/>
                <a:sym typeface="Calibri" charset="0"/>
              </a:rPr>
              <a:t>“</a:t>
            </a:r>
            <a:r>
              <a:rPr lang="en-US" altLang="ja-JP" sz="1600" dirty="0">
                <a:solidFill>
                  <a:schemeClr val="tx2"/>
                </a:solidFill>
                <a:latin typeface="Calibri" charset="0"/>
                <a:ea typeface="Calibri" charset="0"/>
                <a:cs typeface="Calibri" charset="0"/>
                <a:sym typeface="Calibri" charset="0"/>
              </a:rPr>
              <a:t>manifesto</a:t>
            </a:r>
            <a:r>
              <a:rPr lang="en-US" sz="1600" dirty="0">
                <a:solidFill>
                  <a:schemeClr val="tx2"/>
                </a:solidFill>
                <a:ea typeface="Calibri" charset="0"/>
                <a:cs typeface="Calibri" charset="0"/>
                <a:sym typeface="Calibri" charset="0"/>
              </a:rPr>
              <a:t>”</a:t>
            </a:r>
            <a:r>
              <a:rPr lang="en-US" altLang="ja-JP" sz="1600" dirty="0">
                <a:solidFill>
                  <a:schemeClr val="tx2"/>
                </a:solidFill>
                <a:latin typeface="Calibri" charset="0"/>
                <a:ea typeface="Calibri" charset="0"/>
                <a:cs typeface="Calibri" charset="0"/>
                <a:sym typeface="Calibri" charset="0"/>
              </a:rPr>
              <a:t> of sorts published in 2012 by a team at </a:t>
            </a:r>
            <a:r>
              <a:rPr lang="en-US" altLang="ja-JP" sz="1600" dirty="0" err="1">
                <a:solidFill>
                  <a:schemeClr val="tx2"/>
                </a:solidFill>
                <a:latin typeface="Calibri" charset="0"/>
                <a:ea typeface="Calibri" charset="0"/>
                <a:cs typeface="Calibri" charset="0"/>
                <a:sym typeface="Calibri" charset="0"/>
              </a:rPr>
              <a:t>Heroku</a:t>
            </a:r>
            <a:endParaRPr lang="en-US" altLang="ja-JP" sz="1600" dirty="0">
              <a:solidFill>
                <a:schemeClr val="tx2"/>
              </a:solidFill>
              <a:latin typeface="Calibri" charset="0"/>
              <a:ea typeface="Calibri" charset="0"/>
              <a:cs typeface="Calibri" charset="0"/>
              <a:sym typeface="Calibri" charset="0"/>
            </a:endParaRPr>
          </a:p>
          <a:p>
            <a:pPr algn="ctr">
              <a:defRPr/>
            </a:pPr>
            <a:endParaRPr lang="en-US" sz="1600" dirty="0">
              <a:solidFill>
                <a:schemeClr val="tx2"/>
              </a:solidFill>
              <a:latin typeface="Calibri" charset="0"/>
              <a:ea typeface="Calibri" charset="0"/>
              <a:cs typeface="Calibri" charset="0"/>
              <a:sym typeface="Calibri" charset="0"/>
            </a:endParaRPr>
          </a:p>
          <a:p>
            <a:pPr algn="ctr">
              <a:defRPr/>
            </a:pPr>
            <a:r>
              <a:rPr lang="en-US" sz="1600" dirty="0">
                <a:solidFill>
                  <a:schemeClr val="tx2"/>
                </a:solidFill>
                <a:latin typeface="Calibri" charset="0"/>
                <a:ea typeface="Calibri" charset="0"/>
                <a:cs typeface="Calibri" charset="0"/>
                <a:sym typeface="Calibri" charset="0"/>
              </a:rPr>
              <a:t>The goal of these 12-factors is to teach developers how to build cloud-ready applications using </a:t>
            </a:r>
            <a:r>
              <a:rPr lang="en-US" sz="1600" b="1" dirty="0">
                <a:solidFill>
                  <a:schemeClr val="tx2"/>
                </a:solidFill>
                <a:latin typeface="Calibri" charset="0"/>
                <a:ea typeface="Calibri" charset="0"/>
                <a:cs typeface="Calibri" charset="0"/>
                <a:sym typeface="Calibri" charset="0"/>
              </a:rPr>
              <a:t>declarative formats for automating setup</a:t>
            </a:r>
            <a:r>
              <a:rPr lang="en-US" sz="1600" dirty="0">
                <a:solidFill>
                  <a:schemeClr val="tx2"/>
                </a:solidFill>
                <a:latin typeface="Calibri" charset="0"/>
                <a:ea typeface="Calibri" charset="0"/>
                <a:cs typeface="Calibri" charset="0"/>
                <a:sym typeface="Calibri" charset="0"/>
              </a:rPr>
              <a:t>, had a </a:t>
            </a:r>
            <a:r>
              <a:rPr lang="en-US" sz="1600" b="1" dirty="0">
                <a:solidFill>
                  <a:schemeClr val="tx2"/>
                </a:solidFill>
                <a:latin typeface="Calibri" charset="0"/>
                <a:ea typeface="Calibri" charset="0"/>
                <a:cs typeface="Calibri" charset="0"/>
                <a:sym typeface="Calibri" charset="0"/>
              </a:rPr>
              <a:t>clean contract with underlying operating system</a:t>
            </a:r>
            <a:r>
              <a:rPr lang="en-US" sz="1600" dirty="0">
                <a:solidFill>
                  <a:schemeClr val="tx2"/>
                </a:solidFill>
                <a:latin typeface="Calibri" charset="0"/>
                <a:ea typeface="Calibri" charset="0"/>
                <a:cs typeface="Calibri" charset="0"/>
                <a:sym typeface="Calibri" charset="0"/>
              </a:rPr>
              <a:t> and were prepared for </a:t>
            </a:r>
            <a:r>
              <a:rPr lang="en-US" sz="1600" b="1" dirty="0">
                <a:solidFill>
                  <a:schemeClr val="tx2"/>
                </a:solidFill>
                <a:latin typeface="Calibri" charset="0"/>
                <a:ea typeface="Calibri" charset="0"/>
                <a:cs typeface="Calibri" charset="0"/>
                <a:sym typeface="Calibri" charset="0"/>
              </a:rPr>
              <a:t>dynamic scaling</a:t>
            </a:r>
          </a:p>
          <a:p>
            <a:pPr algn="ctr">
              <a:defRPr/>
            </a:pPr>
            <a:endParaRPr lang="en-US" sz="1600" dirty="0">
              <a:solidFill>
                <a:srgbClr val="FFFFFF"/>
              </a:solidFill>
              <a:latin typeface="Calibri" charset="0"/>
              <a:ea typeface="Calibri" charset="0"/>
              <a:cs typeface="Calibri" charset="0"/>
              <a:sym typeface="Calibri" charset="0"/>
            </a:endParaRPr>
          </a:p>
        </p:txBody>
      </p:sp>
      <p:sp>
        <p:nvSpPr>
          <p:cNvPr id="16390" name="Title 19"/>
          <p:cNvSpPr>
            <a:spLocks noGrp="1" noChangeArrowheads="1"/>
          </p:cNvSpPr>
          <p:nvPr>
            <p:ph type="title" idx="4294967295"/>
          </p:nvPr>
        </p:nvSpPr>
        <p:spPr bwMode="auto">
          <a:xfrm>
            <a:off x="365125" y="336550"/>
            <a:ext cx="8413750" cy="5429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The 12-Factors</a:t>
            </a:r>
          </a:p>
        </p:txBody>
      </p:sp>
      <p:sp>
        <p:nvSpPr>
          <p:cNvPr id="16391" name="AutoShape 7"/>
          <p:cNvSpPr>
            <a:spLocks/>
          </p:cNvSpPr>
          <p:nvPr/>
        </p:nvSpPr>
        <p:spPr bwMode="auto">
          <a:xfrm flipH="1">
            <a:off x="2889250" y="2000250"/>
            <a:ext cx="193675" cy="1604963"/>
          </a:xfrm>
          <a:prstGeom prst="rightBrace">
            <a:avLst>
              <a:gd name="adj1" fmla="val 69057"/>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6392" name="AutoShape 8"/>
          <p:cNvSpPr>
            <a:spLocks/>
          </p:cNvSpPr>
          <p:nvPr/>
        </p:nvSpPr>
        <p:spPr bwMode="auto">
          <a:xfrm>
            <a:off x="8308975" y="2000250"/>
            <a:ext cx="195263" cy="1606550"/>
          </a:xfrm>
          <a:prstGeom prst="rightBrace">
            <a:avLst>
              <a:gd name="adj1" fmla="val 68564"/>
              <a:gd name="adj2" fmla="val 50000"/>
            </a:avLst>
          </a:prstGeom>
          <a:noFill/>
          <a:ln w="9525" cap="flat" cmpd="sng">
            <a:solidFill>
              <a:srgbClr val="0088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Tree>
    <p:extLst>
      <p:ext uri="{BB962C8B-B14F-4D97-AF65-F5344CB8AC3E}">
        <p14:creationId xmlns:p14="http://schemas.microsoft.com/office/powerpoint/2010/main" val="3187567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fade">
                                      <p:cBhvr>
                                        <p:cTn id="7" dur="2000"/>
                                        <p:tgtEl>
                                          <p:spTgt spid="16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89"/>
                                        </p:tgtEl>
                                        <p:attrNameLst>
                                          <p:attrName>style.visibility</p:attrName>
                                        </p:attrNameLst>
                                      </p:cBhvr>
                                      <p:to>
                                        <p:strVal val="visible"/>
                                      </p:to>
                                    </p:set>
                                    <p:animEffect transition="in" filter="fade">
                                      <p:cBhvr>
                                        <p:cTn id="10" dur="2000"/>
                                        <p:tgtEl>
                                          <p:spTgt spid="16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391"/>
                                        </p:tgtEl>
                                        <p:attrNameLst>
                                          <p:attrName>style.visibility</p:attrName>
                                        </p:attrNameLst>
                                      </p:cBhvr>
                                      <p:to>
                                        <p:strVal val="visible"/>
                                      </p:to>
                                    </p:set>
                                    <p:animEffect transition="in" filter="fade">
                                      <p:cBhvr>
                                        <p:cTn id="13" dur="2000"/>
                                        <p:tgtEl>
                                          <p:spTgt spid="163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392"/>
                                        </p:tgtEl>
                                        <p:attrNameLst>
                                          <p:attrName>style.visibility</p:attrName>
                                        </p:attrNameLst>
                                      </p:cBhvr>
                                      <p:to>
                                        <p:strVal val="visible"/>
                                      </p:to>
                                    </p:set>
                                    <p:animEffect transition="in" filter="fade">
                                      <p:cBhvr>
                                        <p:cTn id="16" dur="20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ldLvl="0" autoUpdateAnimBg="0"/>
      <p:bldP spid="16390" grpId="0" bldLvl="0" autoUpdateAnimBg="0"/>
      <p:bldP spid="16391" grpId="0" animBg="1"/>
      <p:bldP spid="1639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rot="16200000">
            <a:off x="-300037" y="1943100"/>
            <a:ext cx="3778250" cy="1454150"/>
          </a:xfrm>
          <a:prstGeom prst="triangle">
            <a:avLst>
              <a:gd name="adj" fmla="val 50000"/>
            </a:avLst>
          </a:prstGeom>
          <a:gradFill rotWithShape="0">
            <a:gsLst>
              <a:gs pos="0">
                <a:schemeClr val="tx1"/>
              </a:gs>
              <a:gs pos="100000">
                <a:schemeClr val="bg1">
                  <a:alpha val="28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pic>
        <p:nvPicPr>
          <p:cNvPr id="17411"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741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039938"/>
            <a:ext cx="1530350"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7413" name="TextBox 1"/>
          <p:cNvSpPr>
            <a:spLocks noChangeArrowheads="1"/>
          </p:cNvSpPr>
          <p:nvPr/>
        </p:nvSpPr>
        <p:spPr bwMode="auto">
          <a:xfrm>
            <a:off x="5162550" y="60325"/>
            <a:ext cx="249078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latin typeface="Calibri" charset="0"/>
                <a:ea typeface="ＭＳ Ｐゴシック" charset="0"/>
                <a:cs typeface="Calibri" charset="0"/>
                <a:sym typeface="Calibri" charset="0"/>
              </a:rPr>
              <a:t>VALUE, APPROACH</a:t>
            </a:r>
          </a:p>
        </p:txBody>
      </p:sp>
      <p:sp>
        <p:nvSpPr>
          <p:cNvPr id="17414" name="TextBox 5"/>
          <p:cNvSpPr>
            <a:spLocks noChangeArrowheads="1"/>
          </p:cNvSpPr>
          <p:nvPr/>
        </p:nvSpPr>
        <p:spPr bwMode="auto">
          <a:xfrm>
            <a:off x="4641850" y="425450"/>
            <a:ext cx="387191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Time to Market</a:t>
            </a:r>
            <a:r>
              <a:rPr lang="en-US" sz="1200">
                <a:latin typeface="Calibri" charset="0"/>
                <a:ea typeface="ＭＳ Ｐゴシック" charset="0"/>
                <a:cs typeface="Calibri" charset="0"/>
                <a:sym typeface="Calibri" charset="0"/>
              </a:rPr>
              <a:t>; find the seams; use good SDLC practices</a:t>
            </a:r>
          </a:p>
        </p:txBody>
      </p:sp>
      <p:sp>
        <p:nvSpPr>
          <p:cNvPr id="17415" name="TextBox 20"/>
          <p:cNvSpPr>
            <a:spLocks noChangeArrowheads="1"/>
          </p:cNvSpPr>
          <p:nvPr/>
        </p:nvSpPr>
        <p:spPr bwMode="auto">
          <a:xfrm>
            <a:off x="4641850" y="801688"/>
            <a:ext cx="341153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Dev Productivity</a:t>
            </a:r>
            <a:r>
              <a:rPr lang="en-US" sz="1200">
                <a:latin typeface="Calibri" charset="0"/>
                <a:ea typeface="ＭＳ Ｐゴシック" charset="0"/>
                <a:cs typeface="Calibri" charset="0"/>
                <a:sym typeface="Calibri" charset="0"/>
              </a:rPr>
              <a:t>; standardize &amp; remove surprises</a:t>
            </a:r>
          </a:p>
        </p:txBody>
      </p:sp>
      <p:sp>
        <p:nvSpPr>
          <p:cNvPr id="17416" name="TextBox 21"/>
          <p:cNvSpPr>
            <a:spLocks noChangeArrowheads="1"/>
          </p:cNvSpPr>
          <p:nvPr/>
        </p:nvSpPr>
        <p:spPr bwMode="auto">
          <a:xfrm>
            <a:off x="4641850" y="1177925"/>
            <a:ext cx="372745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Release Mgmt Hygiene</a:t>
            </a:r>
            <a:r>
              <a:rPr lang="en-US" sz="1200">
                <a:latin typeface="Calibri" charset="0"/>
                <a:ea typeface="ＭＳ Ｐゴシック" charset="0"/>
                <a:cs typeface="Calibri" charset="0"/>
                <a:sym typeface="Calibri" charset="0"/>
              </a:rPr>
              <a:t>; use CI/CD automation /w PCF </a:t>
            </a:r>
          </a:p>
        </p:txBody>
      </p:sp>
      <p:sp>
        <p:nvSpPr>
          <p:cNvPr id="17417" name="TextBox 22"/>
          <p:cNvSpPr>
            <a:spLocks noChangeArrowheads="1"/>
          </p:cNvSpPr>
          <p:nvPr/>
        </p:nvSpPr>
        <p:spPr bwMode="auto">
          <a:xfrm>
            <a:off x="4641850" y="1554163"/>
            <a:ext cx="353218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Release Mgmt Hygiene</a:t>
            </a:r>
            <a:r>
              <a:rPr lang="en-US" sz="1200">
                <a:latin typeface="Calibri" charset="0"/>
                <a:ea typeface="ＭＳ Ｐゴシック" charset="0"/>
                <a:cs typeface="Calibri" charset="0"/>
                <a:sym typeface="Calibri" charset="0"/>
              </a:rPr>
              <a:t>; move to environment vars </a:t>
            </a:r>
          </a:p>
        </p:txBody>
      </p:sp>
      <p:sp>
        <p:nvSpPr>
          <p:cNvPr id="17418" name="TextBox 23"/>
          <p:cNvSpPr>
            <a:spLocks noChangeArrowheads="1"/>
          </p:cNvSpPr>
          <p:nvPr/>
        </p:nvSpPr>
        <p:spPr bwMode="auto">
          <a:xfrm>
            <a:off x="4641850" y="1928813"/>
            <a:ext cx="355758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Real-Time Metrics</a:t>
            </a:r>
            <a:r>
              <a:rPr lang="en-US" sz="1200">
                <a:latin typeface="Calibri" charset="0"/>
                <a:ea typeface="ＭＳ Ｐゴシック" charset="0"/>
                <a:cs typeface="Calibri" charset="0"/>
                <a:sym typeface="Calibri" charset="0"/>
              </a:rPr>
              <a:t>; use PCF features; stdout / stderr</a:t>
            </a:r>
          </a:p>
        </p:txBody>
      </p:sp>
      <p:sp>
        <p:nvSpPr>
          <p:cNvPr id="17419" name="TextBox 24"/>
          <p:cNvSpPr>
            <a:spLocks noChangeArrowheads="1"/>
          </p:cNvSpPr>
          <p:nvPr/>
        </p:nvSpPr>
        <p:spPr bwMode="auto">
          <a:xfrm>
            <a:off x="4641850" y="2305050"/>
            <a:ext cx="36020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Auto-Scale</a:t>
            </a:r>
            <a:r>
              <a:rPr lang="en-US" sz="1200">
                <a:latin typeface="Calibri" charset="0"/>
                <a:ea typeface="ＭＳ Ｐゴシック" charset="0"/>
                <a:cs typeface="Calibri" charset="0"/>
                <a:sym typeface="Calibri" charset="0"/>
              </a:rPr>
              <a:t>; move slow processes to backing services</a:t>
            </a:r>
          </a:p>
        </p:txBody>
      </p:sp>
      <p:sp>
        <p:nvSpPr>
          <p:cNvPr id="17420" name="TextBox 25"/>
          <p:cNvSpPr>
            <a:spLocks noChangeArrowheads="1"/>
          </p:cNvSpPr>
          <p:nvPr/>
        </p:nvSpPr>
        <p:spPr bwMode="auto">
          <a:xfrm>
            <a:off x="4641850" y="2681288"/>
            <a:ext cx="362426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Resiliency / Agility</a:t>
            </a:r>
            <a:r>
              <a:rPr lang="en-US" sz="1200">
                <a:latin typeface="Calibri" charset="0"/>
                <a:ea typeface="ＭＳ Ｐゴシック" charset="0"/>
                <a:cs typeface="Calibri" charset="0"/>
                <a:sym typeface="Calibri" charset="0"/>
              </a:rPr>
              <a:t>; use circuit breaker; loose binding</a:t>
            </a:r>
          </a:p>
        </p:txBody>
      </p:sp>
      <p:sp>
        <p:nvSpPr>
          <p:cNvPr id="17421" name="TextBox 26"/>
          <p:cNvSpPr>
            <a:spLocks noChangeArrowheads="1"/>
          </p:cNvSpPr>
          <p:nvPr/>
        </p:nvSpPr>
        <p:spPr bwMode="auto">
          <a:xfrm>
            <a:off x="4641850" y="3057525"/>
            <a:ext cx="32083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Reliability</a:t>
            </a:r>
            <a:r>
              <a:rPr lang="en-US" sz="1200">
                <a:latin typeface="Calibri" charset="0"/>
                <a:ea typeface="ＭＳ Ｐゴシック" charset="0"/>
                <a:cs typeface="Calibri" charset="0"/>
                <a:sym typeface="Calibri" charset="0"/>
              </a:rPr>
              <a:t>; use well architected PCF, get parity</a:t>
            </a:r>
          </a:p>
        </p:txBody>
      </p:sp>
      <p:sp>
        <p:nvSpPr>
          <p:cNvPr id="17422" name="TextBox 27"/>
          <p:cNvSpPr>
            <a:spLocks noChangeArrowheads="1"/>
          </p:cNvSpPr>
          <p:nvPr/>
        </p:nvSpPr>
        <p:spPr bwMode="auto">
          <a:xfrm>
            <a:off x="4641850" y="3432175"/>
            <a:ext cx="370046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Reliability</a:t>
            </a:r>
            <a:r>
              <a:rPr lang="en-US" sz="1200">
                <a:latin typeface="Calibri" charset="0"/>
                <a:ea typeface="ＭＳ Ｐゴシック" charset="0"/>
                <a:cs typeface="Calibri" charset="0"/>
                <a:sym typeface="Calibri" charset="0"/>
              </a:rPr>
              <a:t>; move to backing service(s), expose as REST</a:t>
            </a:r>
          </a:p>
        </p:txBody>
      </p:sp>
      <p:sp>
        <p:nvSpPr>
          <p:cNvPr id="17423" name="TextBox 28"/>
          <p:cNvSpPr>
            <a:spLocks noChangeArrowheads="1"/>
          </p:cNvSpPr>
          <p:nvPr/>
        </p:nvSpPr>
        <p:spPr bwMode="auto">
          <a:xfrm>
            <a:off x="4637088" y="3808413"/>
            <a:ext cx="3851275"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Ops Efficiency</a:t>
            </a:r>
            <a:r>
              <a:rPr lang="en-US" sz="1200">
                <a:latin typeface="Calibri" charset="0"/>
                <a:ea typeface="ＭＳ Ｐゴシック" charset="0"/>
                <a:cs typeface="Calibri" charset="0"/>
                <a:sym typeface="Calibri" charset="0"/>
              </a:rPr>
              <a:t>; use PCF features like routing, scaling, etc.</a:t>
            </a:r>
          </a:p>
        </p:txBody>
      </p:sp>
      <p:sp>
        <p:nvSpPr>
          <p:cNvPr id="17424" name="TextBox 29"/>
          <p:cNvSpPr>
            <a:spLocks noChangeArrowheads="1"/>
          </p:cNvSpPr>
          <p:nvPr/>
        </p:nvSpPr>
        <p:spPr bwMode="auto">
          <a:xfrm>
            <a:off x="4637088" y="4184650"/>
            <a:ext cx="361632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Cloud Compatibility</a:t>
            </a:r>
            <a:r>
              <a:rPr lang="en-US" sz="1200">
                <a:latin typeface="Calibri" charset="0"/>
                <a:ea typeface="ＭＳ Ｐゴシック" charset="0"/>
                <a:cs typeface="Calibri" charset="0"/>
                <a:sym typeface="Calibri" charset="0"/>
              </a:rPr>
              <a:t>; move state to backing service(s)</a:t>
            </a:r>
          </a:p>
        </p:txBody>
      </p:sp>
      <p:sp>
        <p:nvSpPr>
          <p:cNvPr id="17425" name="TextBox 30"/>
          <p:cNvSpPr>
            <a:spLocks noChangeArrowheads="1"/>
          </p:cNvSpPr>
          <p:nvPr/>
        </p:nvSpPr>
        <p:spPr bwMode="auto">
          <a:xfrm>
            <a:off x="4640263" y="4560888"/>
            <a:ext cx="3519487"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a:latin typeface="Calibri" charset="0"/>
                <a:ea typeface="ＭＳ Ｐゴシック" charset="0"/>
                <a:cs typeface="Calibri" charset="0"/>
                <a:sym typeface="Calibri" charset="0"/>
              </a:rPr>
              <a:t>= Auto-Scale, ZDD</a:t>
            </a:r>
            <a:r>
              <a:rPr lang="en-US" sz="1200">
                <a:latin typeface="Calibri" charset="0"/>
                <a:ea typeface="ＭＳ Ｐゴシック" charset="0"/>
                <a:cs typeface="Calibri" charset="0"/>
                <a:sym typeface="Calibri" charset="0"/>
              </a:rPr>
              <a:t>; design for cloud, use PCF features</a:t>
            </a:r>
          </a:p>
        </p:txBody>
      </p:sp>
      <p:sp>
        <p:nvSpPr>
          <p:cNvPr id="17426" name="AutoShape 18"/>
          <p:cNvSpPr>
            <a:spLocks noChangeArrowheads="1"/>
          </p:cNvSpPr>
          <p:nvPr/>
        </p:nvSpPr>
        <p:spPr bwMode="auto">
          <a:xfrm>
            <a:off x="2289175" y="404813"/>
            <a:ext cx="2347913" cy="307975"/>
          </a:xfrm>
          <a:prstGeom prst="roundRect">
            <a:avLst>
              <a:gd name="adj" fmla="val 16667"/>
            </a:avLst>
          </a:prstGeom>
          <a:solidFill>
            <a:srgbClr val="FFFF00"/>
          </a:solidFill>
          <a:ln w="9525"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200" b="1">
                <a:solidFill>
                  <a:schemeClr val="tx1"/>
                </a:solidFill>
                <a:latin typeface="Calibri" charset="0"/>
                <a:ea typeface="ＭＳ Ｐゴシック" charset="0"/>
                <a:cs typeface="Arial" charset="0"/>
                <a:sym typeface="Calibri" charset="0"/>
              </a:rPr>
              <a:t>  I. One Codebase, One App*</a:t>
            </a:r>
          </a:p>
        </p:txBody>
      </p:sp>
      <p:sp>
        <p:nvSpPr>
          <p:cNvPr id="17427" name="AutoShape 19"/>
          <p:cNvSpPr>
            <a:spLocks noChangeArrowheads="1"/>
          </p:cNvSpPr>
          <p:nvPr/>
        </p:nvSpPr>
        <p:spPr bwMode="auto">
          <a:xfrm>
            <a:off x="2289175" y="781050"/>
            <a:ext cx="2347913" cy="307975"/>
          </a:xfrm>
          <a:prstGeom prst="roundRect">
            <a:avLst>
              <a:gd name="adj" fmla="val 16667"/>
            </a:avLst>
          </a:prstGeom>
          <a:solidFill>
            <a:srgbClr val="FFFF0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200" b="1">
                <a:latin typeface="Calibri" charset="0"/>
                <a:ea typeface="ＭＳ Ｐゴシック" charset="0"/>
                <a:cs typeface="Arial" charset="0"/>
                <a:sym typeface="Calibri" charset="0"/>
              </a:rPr>
              <a:t>  II. Dependency Management*</a:t>
            </a:r>
          </a:p>
        </p:txBody>
      </p:sp>
      <p:sp>
        <p:nvSpPr>
          <p:cNvPr id="17428" name="AutoShape 20"/>
          <p:cNvSpPr>
            <a:spLocks noChangeArrowheads="1"/>
          </p:cNvSpPr>
          <p:nvPr/>
        </p:nvSpPr>
        <p:spPr bwMode="auto">
          <a:xfrm>
            <a:off x="2298700" y="1146175"/>
            <a:ext cx="2346325" cy="307975"/>
          </a:xfrm>
          <a:prstGeom prst="roundRect">
            <a:avLst>
              <a:gd name="adj" fmla="val 16667"/>
            </a:avLst>
          </a:prstGeom>
          <a:solidFill>
            <a:srgbClr val="339933"/>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chemeClr val="bg1"/>
                </a:solidFill>
                <a:latin typeface="Calibri" charset="0"/>
                <a:ea typeface="ＭＳ Ｐゴシック" charset="0"/>
                <a:cs typeface="Arial" charset="0"/>
                <a:sym typeface="Calibri" charset="0"/>
              </a:rPr>
              <a:t>  V. Build, Release, Run*</a:t>
            </a:r>
          </a:p>
        </p:txBody>
      </p:sp>
      <p:sp>
        <p:nvSpPr>
          <p:cNvPr id="17429" name="AutoShape 21"/>
          <p:cNvSpPr>
            <a:spLocks noChangeArrowheads="1"/>
          </p:cNvSpPr>
          <p:nvPr/>
        </p:nvSpPr>
        <p:spPr bwMode="auto">
          <a:xfrm>
            <a:off x="2289175" y="1524000"/>
            <a:ext cx="2347913" cy="306388"/>
          </a:xfrm>
          <a:prstGeom prst="roundRect">
            <a:avLst>
              <a:gd name="adj" fmla="val 16667"/>
            </a:avLst>
          </a:prstGeom>
          <a:solidFill>
            <a:srgbClr val="FF00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III. Configuration*</a:t>
            </a:r>
          </a:p>
        </p:txBody>
      </p:sp>
      <p:sp>
        <p:nvSpPr>
          <p:cNvPr id="17430" name="AutoShape 22"/>
          <p:cNvSpPr>
            <a:spLocks noChangeArrowheads="1"/>
          </p:cNvSpPr>
          <p:nvPr/>
        </p:nvSpPr>
        <p:spPr bwMode="auto">
          <a:xfrm>
            <a:off x="2289175" y="1898650"/>
            <a:ext cx="2347913" cy="307975"/>
          </a:xfrm>
          <a:prstGeom prst="roundRect">
            <a:avLst>
              <a:gd name="adj" fmla="val 16667"/>
            </a:avLst>
          </a:prstGeom>
          <a:solidFill>
            <a:srgbClr val="00990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XI. Logs*</a:t>
            </a:r>
          </a:p>
        </p:txBody>
      </p:sp>
      <p:sp>
        <p:nvSpPr>
          <p:cNvPr id="17431" name="AutoShape 23"/>
          <p:cNvSpPr>
            <a:spLocks noChangeArrowheads="1"/>
          </p:cNvSpPr>
          <p:nvPr/>
        </p:nvSpPr>
        <p:spPr bwMode="auto">
          <a:xfrm>
            <a:off x="2298700" y="2273300"/>
            <a:ext cx="2347913" cy="307975"/>
          </a:xfrm>
          <a:prstGeom prst="roundRect">
            <a:avLst>
              <a:gd name="adj" fmla="val 16667"/>
            </a:avLst>
          </a:prstGeom>
          <a:solidFill>
            <a:srgbClr val="FFFF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latin typeface="Calibri" charset="0"/>
                <a:ea typeface="ＭＳ Ｐゴシック" charset="0"/>
                <a:cs typeface="Arial" charset="0"/>
                <a:sym typeface="Calibri" charset="0"/>
              </a:rPr>
              <a:t>  IX. Disposability</a:t>
            </a:r>
          </a:p>
        </p:txBody>
      </p:sp>
      <p:sp>
        <p:nvSpPr>
          <p:cNvPr id="17432" name="AutoShape 24"/>
          <p:cNvSpPr>
            <a:spLocks noChangeArrowheads="1"/>
          </p:cNvSpPr>
          <p:nvPr/>
        </p:nvSpPr>
        <p:spPr bwMode="auto">
          <a:xfrm>
            <a:off x="2298700" y="2646363"/>
            <a:ext cx="2346325" cy="306387"/>
          </a:xfrm>
          <a:prstGeom prst="roundRect">
            <a:avLst>
              <a:gd name="adj" fmla="val 16667"/>
            </a:avLst>
          </a:prstGeom>
          <a:solidFill>
            <a:srgbClr val="FF00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IV. Backing Services</a:t>
            </a:r>
          </a:p>
        </p:txBody>
      </p:sp>
      <p:sp>
        <p:nvSpPr>
          <p:cNvPr id="17433" name="AutoShape 25"/>
          <p:cNvSpPr>
            <a:spLocks noChangeArrowheads="1"/>
          </p:cNvSpPr>
          <p:nvPr/>
        </p:nvSpPr>
        <p:spPr bwMode="auto">
          <a:xfrm>
            <a:off x="2298700" y="3008313"/>
            <a:ext cx="2346325" cy="307975"/>
          </a:xfrm>
          <a:prstGeom prst="roundRect">
            <a:avLst>
              <a:gd name="adj" fmla="val 16667"/>
            </a:avLst>
          </a:prstGeom>
          <a:solidFill>
            <a:srgbClr val="0099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X. Environmental Parity*</a:t>
            </a:r>
          </a:p>
        </p:txBody>
      </p:sp>
      <p:sp>
        <p:nvSpPr>
          <p:cNvPr id="17434" name="AutoShape 26"/>
          <p:cNvSpPr>
            <a:spLocks noChangeArrowheads="1"/>
          </p:cNvSpPr>
          <p:nvPr/>
        </p:nvSpPr>
        <p:spPr bwMode="auto">
          <a:xfrm>
            <a:off x="2289175" y="3746500"/>
            <a:ext cx="2347913" cy="307975"/>
          </a:xfrm>
          <a:prstGeom prst="roundRect">
            <a:avLst>
              <a:gd name="adj" fmla="val 16667"/>
            </a:avLst>
          </a:prstGeom>
          <a:solidFill>
            <a:srgbClr val="0099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VII. Port Binding*</a:t>
            </a:r>
          </a:p>
        </p:txBody>
      </p:sp>
      <p:sp>
        <p:nvSpPr>
          <p:cNvPr id="17435" name="AutoShape 27"/>
          <p:cNvSpPr>
            <a:spLocks noChangeArrowheads="1"/>
          </p:cNvSpPr>
          <p:nvPr/>
        </p:nvSpPr>
        <p:spPr bwMode="auto">
          <a:xfrm>
            <a:off x="2289175" y="3376613"/>
            <a:ext cx="2347913" cy="307975"/>
          </a:xfrm>
          <a:prstGeom prst="roundRect">
            <a:avLst>
              <a:gd name="adj" fmla="val 16667"/>
            </a:avLst>
          </a:prstGeom>
          <a:solidFill>
            <a:srgbClr val="FFFF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latin typeface="Calibri" charset="0"/>
                <a:ea typeface="ＭＳ Ｐゴシック" charset="0"/>
                <a:cs typeface="Arial" charset="0"/>
                <a:sym typeface="Calibri" charset="0"/>
              </a:rPr>
              <a:t>  XII. Administrative Process</a:t>
            </a:r>
          </a:p>
        </p:txBody>
      </p:sp>
      <p:sp>
        <p:nvSpPr>
          <p:cNvPr id="17436" name="AutoShape 28"/>
          <p:cNvSpPr>
            <a:spLocks noChangeArrowheads="1"/>
          </p:cNvSpPr>
          <p:nvPr/>
        </p:nvSpPr>
        <p:spPr bwMode="auto">
          <a:xfrm>
            <a:off x="2289175" y="4117975"/>
            <a:ext cx="2347913" cy="307975"/>
          </a:xfrm>
          <a:prstGeom prst="roundRect">
            <a:avLst>
              <a:gd name="adj" fmla="val 16667"/>
            </a:avLst>
          </a:prstGeom>
          <a:solidFill>
            <a:srgbClr val="FF000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solidFill>
                  <a:srgbClr val="FFFFFF"/>
                </a:solidFill>
                <a:latin typeface="Calibri" charset="0"/>
                <a:ea typeface="ＭＳ Ｐゴシック" charset="0"/>
                <a:cs typeface="Arial" charset="0"/>
                <a:sym typeface="Calibri" charset="0"/>
              </a:rPr>
              <a:t>  VI. Process</a:t>
            </a:r>
          </a:p>
        </p:txBody>
      </p:sp>
      <p:sp>
        <p:nvSpPr>
          <p:cNvPr id="17437" name="AutoShape 29"/>
          <p:cNvSpPr>
            <a:spLocks noChangeArrowheads="1"/>
          </p:cNvSpPr>
          <p:nvPr/>
        </p:nvSpPr>
        <p:spPr bwMode="auto">
          <a:xfrm>
            <a:off x="2289175" y="4481513"/>
            <a:ext cx="2347913" cy="306387"/>
          </a:xfrm>
          <a:prstGeom prst="roundRect">
            <a:avLst>
              <a:gd name="adj" fmla="val 16667"/>
            </a:avLst>
          </a:prstGeom>
          <a:solidFill>
            <a:srgbClr val="FFFF00"/>
          </a:solidFill>
          <a:ln w="9525" cap="flat" cmpd="sng">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US" sz="1200" b="1">
                <a:latin typeface="Calibri" charset="0"/>
                <a:ea typeface="ＭＳ Ｐゴシック" charset="0"/>
                <a:cs typeface="Arial" charset="0"/>
                <a:sym typeface="Calibri" charset="0"/>
              </a:rPr>
              <a:t>  VIII. Concurrency</a:t>
            </a:r>
          </a:p>
        </p:txBody>
      </p:sp>
    </p:spTree>
    <p:extLst>
      <p:ext uri="{BB962C8B-B14F-4D97-AF65-F5344CB8AC3E}">
        <p14:creationId xmlns:p14="http://schemas.microsoft.com/office/powerpoint/2010/main" val="165588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2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8435" name="Title 2"/>
          <p:cNvSpPr>
            <a:spLocks noGrp="1" noChangeArrowheads="1"/>
          </p:cNvSpPr>
          <p:nvPr>
            <p:ph type="title" idx="4294967295"/>
          </p:nvPr>
        </p:nvSpPr>
        <p:spPr bwMode="auto">
          <a:xfrm>
            <a:off x="365125" y="169863"/>
            <a:ext cx="8459788"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Looking Beyond 12-Factors</a:t>
            </a:r>
          </a:p>
        </p:txBody>
      </p:sp>
      <p:sp>
        <p:nvSpPr>
          <p:cNvPr id="18436" name="Content Placeholder 4"/>
          <p:cNvSpPr>
            <a:spLocks noGrp="1" noChangeArrowheads="1"/>
          </p:cNvSpPr>
          <p:nvPr/>
        </p:nvSpPr>
        <p:spPr bwMode="auto">
          <a:xfrm>
            <a:off x="3140075" y="944563"/>
            <a:ext cx="5864225" cy="3697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300">
                <a:solidFill>
                  <a:srgbClr val="595959"/>
                </a:solidFill>
                <a:ea typeface="ＭＳ Ｐゴシック" charset="0"/>
              </a:rPr>
              <a:t>12-Factor App Was Published in 2012</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In context of Heroku</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A LOT has changed</a:t>
            </a:r>
          </a:p>
          <a:p>
            <a:pPr marL="285750" indent="-285750" eaLnBrk="1" hangingPunct="1">
              <a:spcBef>
                <a:spcPts val="300"/>
              </a:spcBef>
              <a:buClr>
                <a:srgbClr val="008674"/>
              </a:buClr>
              <a:buFont typeface="Wingdings" charset="0"/>
              <a:buChar char="§"/>
              <a:defRPr/>
            </a:pPr>
            <a:r>
              <a:rPr lang="en-US" sz="2300">
                <a:solidFill>
                  <a:srgbClr val="595959"/>
                </a:solidFill>
                <a:ea typeface="ＭＳ Ｐゴシック" charset="0"/>
              </a:rPr>
              <a:t>This Book Provides New Guidance</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With emphasis on Enterprise Java &amp; PCF</a:t>
            </a:r>
          </a:p>
          <a:p>
            <a:pPr marL="739775" lvl="1" indent="-284163" eaLnBrk="1" hangingPunct="1">
              <a:spcBef>
                <a:spcPts val="300"/>
              </a:spcBef>
              <a:buClr>
                <a:srgbClr val="008674"/>
              </a:buClr>
              <a:buFont typeface=".HelveticaNeueDeskInterface-Reg" charset="0"/>
              <a:buChar char="-"/>
              <a:defRPr/>
            </a:pPr>
            <a:r>
              <a:rPr lang="en-US" sz="2000">
                <a:solidFill>
                  <a:srgbClr val="595959"/>
                </a:solidFill>
                <a:ea typeface="ＭＳ Ｐゴシック" charset="0"/>
              </a:rPr>
              <a:t>Adds 3 new “factors”</a:t>
            </a:r>
          </a:p>
          <a:p>
            <a:pPr marL="1146175" lvl="2" indent="-285750" eaLnBrk="1" hangingPunct="1">
              <a:spcBef>
                <a:spcPts val="300"/>
              </a:spcBef>
              <a:buClr>
                <a:srgbClr val="008674"/>
              </a:buClr>
              <a:buFontTx/>
              <a:buChar char="•"/>
              <a:defRPr/>
            </a:pPr>
            <a:r>
              <a:rPr lang="en-US" sz="1600">
                <a:solidFill>
                  <a:srgbClr val="595959"/>
                </a:solidFill>
                <a:ea typeface="ＭＳ Ｐゴシック" charset="0"/>
              </a:rPr>
              <a:t>API First</a:t>
            </a:r>
          </a:p>
          <a:p>
            <a:pPr marL="1146175" lvl="2" indent="-285750" eaLnBrk="1" hangingPunct="1">
              <a:spcBef>
                <a:spcPts val="300"/>
              </a:spcBef>
              <a:buClr>
                <a:srgbClr val="008674"/>
              </a:buClr>
              <a:buFontTx/>
              <a:buChar char="•"/>
              <a:defRPr/>
            </a:pPr>
            <a:r>
              <a:rPr lang="en-US" sz="1600">
                <a:solidFill>
                  <a:srgbClr val="595959"/>
                </a:solidFill>
                <a:ea typeface="ＭＳ Ｐゴシック" charset="0"/>
              </a:rPr>
              <a:t>Telemetry – APM, Logs, Domain-Specific</a:t>
            </a:r>
          </a:p>
          <a:p>
            <a:pPr marL="1146175" lvl="2" indent="-285750" eaLnBrk="1" hangingPunct="1">
              <a:spcBef>
                <a:spcPts val="300"/>
              </a:spcBef>
              <a:buClr>
                <a:srgbClr val="008674"/>
              </a:buClr>
              <a:buFontTx/>
              <a:buChar char="•"/>
              <a:defRPr/>
            </a:pPr>
            <a:r>
              <a:rPr lang="en-US" sz="1600">
                <a:solidFill>
                  <a:srgbClr val="595959"/>
                </a:solidFill>
                <a:ea typeface="ＭＳ Ｐゴシック" charset="0"/>
              </a:rPr>
              <a:t>Authn / Authz – Security First Design</a:t>
            </a:r>
          </a:p>
          <a:p>
            <a:pPr marL="285750" indent="-285750" eaLnBrk="1" hangingPunct="1">
              <a:spcBef>
                <a:spcPts val="300"/>
              </a:spcBef>
              <a:buClr>
                <a:srgbClr val="008674"/>
              </a:buClr>
              <a:buFont typeface="Wingdings" charset="0"/>
              <a:buChar char="§"/>
              <a:defRPr/>
            </a:pPr>
            <a:r>
              <a:rPr lang="en-US" sz="2300">
                <a:solidFill>
                  <a:srgbClr val="595959"/>
                </a:solidFill>
                <a:ea typeface="ＭＳ Ｐゴシック" charset="0"/>
              </a:rPr>
              <a:t>A Must Read for Cloud App Architects</a:t>
            </a:r>
          </a:p>
        </p:txBody>
      </p:sp>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923925"/>
            <a:ext cx="2828925" cy="393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4209522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2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hape 1177"/>
          <p:cNvSpPr>
            <a:spLocks noChangeArrowheads="1"/>
          </p:cNvSpPr>
          <p:nvPr/>
        </p:nvSpPr>
        <p:spPr bwMode="auto">
          <a:xfrm>
            <a:off x="1206500" y="1760538"/>
            <a:ext cx="70358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a:solidFill>
                  <a:srgbClr val="00A689"/>
                </a:solidFill>
                <a:ea typeface="ＭＳ Ｐゴシック" charset="0"/>
                <a:cs typeface="Arial" charset="0"/>
              </a:rPr>
              <a:t>The road to microservices</a:t>
            </a:r>
            <a:endParaRPr lang="en-US" altLang="en-US" sz="1600">
              <a:solidFill>
                <a:srgbClr val="00A689"/>
              </a:solidFill>
              <a:ea typeface="ＭＳ Ｐゴシック" charset="0"/>
              <a:cs typeface="Arial" charset="0"/>
            </a:endParaRPr>
          </a:p>
        </p:txBody>
      </p:sp>
    </p:spTree>
    <p:extLst>
      <p:ext uri="{BB962C8B-B14F-4D97-AF65-F5344CB8AC3E}">
        <p14:creationId xmlns:p14="http://schemas.microsoft.com/office/powerpoint/2010/main" val="3605820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Effect>
                                      <p:cBhvr>
                                        <p:cTn id="7" dur="10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Shape 6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5603" name="Title 1"/>
          <p:cNvSpPr>
            <a:spLocks noGrp="1" noChangeArrowheads="1"/>
          </p:cNvSpPr>
          <p:nvPr>
            <p:ph type="title" idx="4294967295"/>
          </p:nvPr>
        </p:nvSpPr>
        <p:spPr bwMode="auto">
          <a:xfrm>
            <a:off x="365125" y="114300"/>
            <a:ext cx="8413750" cy="541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Breaking the Monolith – Picking Seams</a:t>
            </a:r>
          </a:p>
        </p:txBody>
      </p:sp>
      <p:sp>
        <p:nvSpPr>
          <p:cNvPr id="25604" name="Content Placeholder 2"/>
          <p:cNvSpPr>
            <a:spLocks noGrp="1" noChangeArrowheads="1"/>
          </p:cNvSpPr>
          <p:nvPr/>
        </p:nvSpPr>
        <p:spPr bwMode="auto">
          <a:xfrm>
            <a:off x="365125" y="1114425"/>
            <a:ext cx="5443538"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Stability and Point of Evolution</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Inbound and Outbound Coupling </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Tools - </a:t>
            </a:r>
            <a:r>
              <a:rPr lang="en-US" sz="1900" dirty="0" err="1">
                <a:solidFill>
                  <a:srgbClr val="595959"/>
                </a:solidFill>
                <a:ea typeface="ＭＳ Ｐゴシック" charset="0"/>
              </a:rPr>
              <a:t>Xray</a:t>
            </a:r>
            <a:r>
              <a:rPr lang="en-US" sz="1900" dirty="0">
                <a:solidFill>
                  <a:srgbClr val="595959"/>
                </a:solidFill>
                <a:ea typeface="ＭＳ Ｐゴシック" charset="0"/>
              </a:rPr>
              <a:t>, </a:t>
            </a:r>
            <a:r>
              <a:rPr lang="en-US" sz="1900" dirty="0" err="1">
                <a:solidFill>
                  <a:srgbClr val="595959"/>
                </a:solidFill>
                <a:ea typeface="ＭＳ Ｐゴシック" charset="0"/>
              </a:rPr>
              <a:t>JDepend</a:t>
            </a:r>
            <a:r>
              <a:rPr lang="en-US" sz="1900" dirty="0">
                <a:solidFill>
                  <a:srgbClr val="595959"/>
                </a:solidFill>
                <a:ea typeface="ＭＳ Ｐゴシック" charset="0"/>
              </a:rPr>
              <a:t>, Structure101</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Databases &amp; Data Stores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Transaction Boundaries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Modes of Communication</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Team Organization and Structure</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Use Cases/User Journeys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Business Processes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Verbs &amp; Operations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Nouns &amp; Resources</a:t>
            </a:r>
          </a:p>
          <a:p>
            <a:pPr marL="285750" indent="-285750" eaLnBrk="1" hangingPunct="1">
              <a:lnSpc>
                <a:spcPct val="80000"/>
              </a:lnSpc>
              <a:spcBef>
                <a:spcPts val="300"/>
              </a:spcBef>
              <a:buClr>
                <a:srgbClr val="008674"/>
              </a:buClr>
              <a:buSzPct val="100000"/>
              <a:buFont typeface="Wingdings" charset="0"/>
              <a:buChar char="n"/>
              <a:defRPr/>
            </a:pPr>
            <a:r>
              <a:rPr lang="en-US" sz="1900" dirty="0">
                <a:solidFill>
                  <a:srgbClr val="595959"/>
                </a:solidFill>
                <a:ea typeface="ＭＳ Ｐゴシック" charset="0"/>
              </a:rPr>
              <a:t>Separated models for reading and writing</a:t>
            </a:r>
          </a:p>
          <a:p>
            <a:pPr marL="285750" indent="-285750" eaLnBrk="1" hangingPunct="1">
              <a:lnSpc>
                <a:spcPct val="80000"/>
              </a:lnSpc>
              <a:spcBef>
                <a:spcPts val="300"/>
              </a:spcBef>
              <a:buClr>
                <a:srgbClr val="008674"/>
              </a:buClr>
              <a:buFont typeface="Wingdings" charset="0"/>
              <a:buChar char="§"/>
              <a:defRPr/>
            </a:pPr>
            <a:endParaRPr lang="en-US" sz="1900" dirty="0">
              <a:solidFill>
                <a:srgbClr val="595959"/>
              </a:solidFill>
              <a:ea typeface="ＭＳ Ｐゴシック" charset="0"/>
            </a:endParaRPr>
          </a:p>
          <a:p>
            <a:pPr marL="285750" indent="-285750" eaLnBrk="1" hangingPunct="1">
              <a:lnSpc>
                <a:spcPct val="80000"/>
              </a:lnSpc>
              <a:spcBef>
                <a:spcPts val="300"/>
              </a:spcBef>
              <a:buClr>
                <a:srgbClr val="008674"/>
              </a:buClr>
              <a:buFont typeface="Wingdings" charset="0"/>
              <a:buChar char="§"/>
              <a:defRPr/>
            </a:pPr>
            <a:endParaRPr lang="en-US" sz="1800" dirty="0">
              <a:solidFill>
                <a:srgbClr val="595959"/>
              </a:solidFill>
              <a:ea typeface="ＭＳ Ｐゴシック" charset="0"/>
            </a:endParaRPr>
          </a:p>
        </p:txBody>
      </p:sp>
      <p:pic>
        <p:nvPicPr>
          <p:cNvPr id="25605" name="Picture 5" descr="house-remod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825" y="1273175"/>
            <a:ext cx="3575050" cy="258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63837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20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812925" y="1870075"/>
            <a:ext cx="551815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3600" b="1">
                <a:solidFill>
                  <a:srgbClr val="00A689"/>
                </a:solidFill>
                <a:ea typeface="ＭＳ Ｐゴシック" charset="0"/>
                <a:cs typeface="ＭＳ Ｐゴシック" charset="0"/>
              </a:rPr>
              <a:t>Monolith Decomposition</a:t>
            </a:r>
          </a:p>
          <a:p>
            <a:pPr algn="ctr"/>
            <a:r>
              <a:rPr lang="en-US" sz="3600" b="1">
                <a:solidFill>
                  <a:srgbClr val="00A689"/>
                </a:solidFill>
                <a:ea typeface="ＭＳ Ｐゴシック" charset="0"/>
                <a:cs typeface="ＭＳ Ｐゴシック" charset="0"/>
              </a:rPr>
              <a:t>Patterns</a:t>
            </a:r>
            <a:endParaRPr lang="en-US" sz="1600">
              <a:solidFill>
                <a:srgbClr val="00A689"/>
              </a:solidFill>
              <a:ea typeface="ＭＳ Ｐゴシック" charset="0"/>
              <a:cs typeface="ＭＳ Ｐゴシック" charset="0"/>
            </a:endParaRPr>
          </a:p>
          <a:p>
            <a:pPr algn="ctr"/>
            <a:endParaRPr lang="en-US">
              <a:solidFill>
                <a:srgbClr val="00A689"/>
              </a:solidFill>
            </a:endParaRPr>
          </a:p>
        </p:txBody>
      </p:sp>
    </p:spTree>
    <p:extLst>
      <p:ext uri="{BB962C8B-B14F-4D97-AF65-F5344CB8AC3E}">
        <p14:creationId xmlns:p14="http://schemas.microsoft.com/office/powerpoint/2010/main" val="3064431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fade">
                                      <p:cBhvr>
                                        <p:cTn id="7" dur="2000"/>
                                        <p:tgtEl>
                                          <p:spTgt spid="2867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4">
                                            <p:txEl>
                                              <p:pRg st="1" end="1"/>
                                            </p:txEl>
                                          </p:spTgt>
                                        </p:tgtEl>
                                        <p:attrNameLst>
                                          <p:attrName>style.visibility</p:attrName>
                                        </p:attrNameLst>
                                      </p:cBhvr>
                                      <p:to>
                                        <p:strVal val="visible"/>
                                      </p:to>
                                    </p:set>
                                    <p:animEffect transition="in" filter="fade">
                                      <p:cBhvr>
                                        <p:cTn id="10" dur="2000"/>
                                        <p:tgtEl>
                                          <p:spTgt spid="2867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525" y="4854575"/>
            <a:ext cx="730250"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9699" name="Title 1"/>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 Anti-Corruption Layer</a:t>
            </a:r>
          </a:p>
        </p:txBody>
      </p:sp>
      <p:sp>
        <p:nvSpPr>
          <p:cNvPr id="29700" name="TextBox 13"/>
          <p:cNvSpPr>
            <a:spLocks noChangeArrowheads="1"/>
          </p:cNvSpPr>
          <p:nvPr/>
        </p:nvSpPr>
        <p:spPr bwMode="auto">
          <a:xfrm>
            <a:off x="0" y="4656138"/>
            <a:ext cx="9004300"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2000" i="1">
                <a:solidFill>
                  <a:srgbClr val="00A689"/>
                </a:solidFill>
                <a:ea typeface="ＭＳ Ｐゴシック" charset="0"/>
                <a:cs typeface="Arial" charset="0"/>
                <a:hlinkClick r:id="rId3"/>
              </a:rPr>
              <a:t>https://leanpub.com/Practicing</a:t>
            </a:r>
            <a:r>
              <a:rPr lang="en-PH" sz="2000" i="1">
                <a:solidFill>
                  <a:srgbClr val="00A689"/>
                </a:solidFill>
                <a:ea typeface="ＭＳ Ｐゴシック" charset="0"/>
                <a:cs typeface="Arial" charset="0"/>
                <a:hlinkClick r:id="rId3"/>
              </a:rPr>
              <a:t>a</a:t>
            </a:r>
            <a:r>
              <a:rPr lang="en-US" sz="2000" i="1">
                <a:solidFill>
                  <a:srgbClr val="00A689"/>
                </a:solidFill>
                <a:ea typeface="ＭＳ Ｐゴシック" charset="0"/>
                <a:cs typeface="Arial" charset="0"/>
                <a:hlinkClick r:id="rId3"/>
              </a:rPr>
              <a:t>-DDD</a:t>
            </a:r>
          </a:p>
        </p:txBody>
      </p:sp>
      <p:pic>
        <p:nvPicPr>
          <p:cNvPr id="29701" name="Picture 5" descr="anticorr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713" y="830263"/>
            <a:ext cx="5040312"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165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fade">
                                      <p:cBhvr>
                                        <p:cTn id="7" dur="2000"/>
                                        <p:tgtEl>
                                          <p:spTgt spid="29699"/>
                                        </p:tgtEl>
                                      </p:cBhvr>
                                    </p:animEffect>
                                  </p:childTnLst>
                                </p:cTn>
                              </p:par>
                              <p:par>
                                <p:cTn id="8" presetID="10" presetClass="entr" presetSubtype="0" fill="hold" nodeType="withEffect">
                                  <p:stCondLst>
                                    <p:cond delay="0"/>
                                  </p:stCondLst>
                                  <p:childTnLst>
                                    <p:set>
                                      <p:cBhvr>
                                        <p:cTn id="9" dur="1" fill="hold">
                                          <p:stCondLst>
                                            <p:cond delay="0"/>
                                          </p:stCondLst>
                                        </p:cTn>
                                        <p:tgtEl>
                                          <p:spTgt spid="29701"/>
                                        </p:tgtEl>
                                        <p:attrNameLst>
                                          <p:attrName>style.visibility</p:attrName>
                                        </p:attrNameLst>
                                      </p:cBhvr>
                                      <p:to>
                                        <p:strVal val="visible"/>
                                      </p:to>
                                    </p:set>
                                    <p:animEffect transition="in" filter="fade">
                                      <p:cBhvr>
                                        <p:cTn id="10" dur="20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0723" name="Title 1"/>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STRANGLING THE MONOLITH</a:t>
            </a:r>
          </a:p>
        </p:txBody>
      </p:sp>
      <p:sp>
        <p:nvSpPr>
          <p:cNvPr id="30724" name="Slide Number Placeholder 3"/>
          <p:cNvSpPr>
            <a:spLocks noGrp="1" noChangeArrowheads="1"/>
          </p:cNvSpPr>
          <p:nvPr/>
        </p:nvSpPr>
        <p:spPr bwMode="auto">
          <a:xfrm>
            <a:off x="8872538" y="4851400"/>
            <a:ext cx="271462"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fld id="{9C788C3A-40F1-A34B-8ADE-79E0DA2FD031}" type="slidenum">
              <a:rPr lang="en-US">
                <a:ea typeface="ＭＳ Ｐゴシック" charset="0"/>
                <a:cs typeface="Arial" charset="0"/>
              </a:rPr>
              <a:pPr>
                <a:defRPr/>
              </a:pPr>
              <a:t>17</a:t>
            </a:fld>
            <a:endParaRPr lang="en-US">
              <a:ea typeface="ＭＳ Ｐゴシック" charset="0"/>
              <a:cs typeface="Arial" charset="0"/>
            </a:endParaRPr>
          </a:p>
        </p:txBody>
      </p:sp>
      <p:grpSp>
        <p:nvGrpSpPr>
          <p:cNvPr id="30725" name="Group 5"/>
          <p:cNvGrpSpPr>
            <a:grpSpLocks/>
          </p:cNvGrpSpPr>
          <p:nvPr/>
        </p:nvGrpSpPr>
        <p:grpSpPr bwMode="auto">
          <a:xfrm>
            <a:off x="1638300" y="936625"/>
            <a:ext cx="5792788" cy="3101975"/>
            <a:chOff x="0" y="0"/>
            <a:chExt cx="9123" cy="4884"/>
          </a:xfrm>
        </p:grpSpPr>
        <p:sp>
          <p:nvSpPr>
            <p:cNvPr id="30726" name="Rectangle 6"/>
            <p:cNvSpPr>
              <a:spLocks noChangeArrowheads="1"/>
            </p:cNvSpPr>
            <p:nvPr/>
          </p:nvSpPr>
          <p:spPr bwMode="auto">
            <a:xfrm>
              <a:off x="2425" y="880"/>
              <a:ext cx="1683"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Consumer</a:t>
              </a:r>
              <a:endParaRPr lang="en-US" altLang="en-US"/>
            </a:p>
          </p:txBody>
        </p:sp>
        <p:sp>
          <p:nvSpPr>
            <p:cNvPr id="30727" name="Rectangle 7"/>
            <p:cNvSpPr>
              <a:spLocks noChangeArrowheads="1"/>
            </p:cNvSpPr>
            <p:nvPr/>
          </p:nvSpPr>
          <p:spPr bwMode="auto">
            <a:xfrm>
              <a:off x="7273" y="880"/>
              <a:ext cx="1683" cy="1062"/>
            </a:xfrm>
            <a:prstGeom prst="rect">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defRPr/>
              </a:pPr>
              <a:r>
                <a:rPr lang="en-PH"/>
                <a:t>Consumer</a:t>
              </a:r>
              <a:endParaRPr lang="en-US" altLang="en-US"/>
            </a:p>
          </p:txBody>
        </p:sp>
        <p:sp>
          <p:nvSpPr>
            <p:cNvPr id="30728" name="Rectangle 8"/>
            <p:cNvSpPr>
              <a:spLocks noChangeArrowheads="1"/>
            </p:cNvSpPr>
            <p:nvPr/>
          </p:nvSpPr>
          <p:spPr bwMode="auto">
            <a:xfrm>
              <a:off x="0" y="880"/>
              <a:ext cx="1683" cy="1062"/>
            </a:xfrm>
            <a:prstGeom prst="rect">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Consumer</a:t>
              </a:r>
              <a:endParaRPr lang="en-US" altLang="en-US"/>
            </a:p>
          </p:txBody>
        </p:sp>
        <p:sp>
          <p:nvSpPr>
            <p:cNvPr id="30729" name="Rectangle 9"/>
            <p:cNvSpPr>
              <a:spLocks noChangeArrowheads="1"/>
            </p:cNvSpPr>
            <p:nvPr/>
          </p:nvSpPr>
          <p:spPr bwMode="auto">
            <a:xfrm>
              <a:off x="4788" y="880"/>
              <a:ext cx="1683"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Consumer</a:t>
              </a:r>
              <a:endParaRPr lang="en-US" altLang="en-US"/>
            </a:p>
          </p:txBody>
        </p:sp>
        <p:sp>
          <p:nvSpPr>
            <p:cNvPr id="30730" name="AutoShape 10"/>
            <p:cNvSpPr>
              <a:spLocks noChangeArrowheads="1"/>
            </p:cNvSpPr>
            <p:nvPr/>
          </p:nvSpPr>
          <p:spPr bwMode="auto">
            <a:xfrm>
              <a:off x="1035" y="2472"/>
              <a:ext cx="2020" cy="752"/>
            </a:xfrm>
            <a:prstGeom prst="roundRect">
              <a:avLst>
                <a:gd name="adj" fmla="val 16667"/>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Abstraction</a:t>
              </a:r>
            </a:p>
            <a:p>
              <a:pPr algn="ctr">
                <a:defRPr/>
              </a:pPr>
              <a:r>
                <a:rPr lang="en-PH"/>
                <a:t>layer</a:t>
              </a:r>
              <a:endParaRPr lang="en-US" altLang="en-US"/>
            </a:p>
          </p:txBody>
        </p:sp>
        <p:sp>
          <p:nvSpPr>
            <p:cNvPr id="30731" name="AutoShape 11"/>
            <p:cNvSpPr>
              <a:spLocks noChangeArrowheads="1"/>
            </p:cNvSpPr>
            <p:nvPr/>
          </p:nvSpPr>
          <p:spPr bwMode="auto">
            <a:xfrm>
              <a:off x="5883" y="2472"/>
              <a:ext cx="2020" cy="752"/>
            </a:xfrm>
            <a:prstGeom prst="roundRect">
              <a:avLst>
                <a:gd name="adj" fmla="val 16667"/>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Abstraction</a:t>
              </a:r>
            </a:p>
            <a:p>
              <a:pPr algn="ctr">
                <a:defRPr/>
              </a:pPr>
              <a:r>
                <a:rPr lang="en-PH"/>
                <a:t>layer</a:t>
              </a:r>
              <a:endParaRPr lang="en-US" altLang="en-US"/>
            </a:p>
          </p:txBody>
        </p:sp>
        <p:sp>
          <p:nvSpPr>
            <p:cNvPr id="30732" name="Rectangle 12"/>
            <p:cNvSpPr>
              <a:spLocks noChangeArrowheads="1"/>
            </p:cNvSpPr>
            <p:nvPr/>
          </p:nvSpPr>
          <p:spPr bwMode="auto">
            <a:xfrm>
              <a:off x="1023" y="3822"/>
              <a:ext cx="2018"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Component to</a:t>
              </a:r>
            </a:p>
            <a:p>
              <a:pPr algn="ctr">
                <a:defRPr/>
              </a:pPr>
              <a:r>
                <a:rPr lang="en-PH"/>
                <a:t>be replaced</a:t>
              </a:r>
              <a:endParaRPr lang="en-US" altLang="en-US"/>
            </a:p>
          </p:txBody>
        </p:sp>
        <p:sp>
          <p:nvSpPr>
            <p:cNvPr id="30733" name="Rectangle 13"/>
            <p:cNvSpPr>
              <a:spLocks noChangeArrowheads="1"/>
            </p:cNvSpPr>
            <p:nvPr/>
          </p:nvSpPr>
          <p:spPr bwMode="auto">
            <a:xfrm>
              <a:off x="4675" y="3822"/>
              <a:ext cx="2020" cy="1062"/>
            </a:xfrm>
            <a:prstGeom prst="rect">
              <a:avLst/>
            </a:prstGeom>
            <a:solidFill>
              <a:schemeClr val="bg1"/>
            </a:solidFill>
            <a:ln w="1587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Old version of</a:t>
              </a:r>
            </a:p>
            <a:p>
              <a:pPr algn="ctr">
                <a:defRPr/>
              </a:pPr>
              <a:r>
                <a:rPr lang="en-PH"/>
                <a:t>component</a:t>
              </a:r>
              <a:endParaRPr lang="en-US" altLang="en-US"/>
            </a:p>
          </p:txBody>
        </p:sp>
        <p:sp>
          <p:nvSpPr>
            <p:cNvPr id="30734" name="Rectangle 14"/>
            <p:cNvSpPr>
              <a:spLocks noChangeArrowheads="1"/>
            </p:cNvSpPr>
            <p:nvPr/>
          </p:nvSpPr>
          <p:spPr bwMode="auto">
            <a:xfrm>
              <a:off x="7105" y="3822"/>
              <a:ext cx="2018" cy="1062"/>
            </a:xfrm>
            <a:prstGeom prst="rect">
              <a:avLst/>
            </a:prstGeom>
            <a:solidFill>
              <a:schemeClr val="bg1"/>
            </a:solidFill>
            <a:ln w="1587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PH"/>
                <a:t>New version of</a:t>
              </a:r>
            </a:p>
            <a:p>
              <a:pPr algn="ctr">
                <a:defRPr/>
              </a:pPr>
              <a:r>
                <a:rPr lang="en-PH"/>
                <a:t>component</a:t>
              </a:r>
              <a:endParaRPr lang="en-US" altLang="en-US"/>
            </a:p>
          </p:txBody>
        </p:sp>
        <p:sp>
          <p:nvSpPr>
            <p:cNvPr id="30735" name="Line 15"/>
            <p:cNvSpPr>
              <a:spLocks noChangeShapeType="1"/>
            </p:cNvSpPr>
            <p:nvPr/>
          </p:nvSpPr>
          <p:spPr bwMode="auto">
            <a:xfrm>
              <a:off x="1120" y="1950"/>
              <a:ext cx="563" cy="522"/>
            </a:xfrm>
            <a:prstGeom prst="line">
              <a:avLst/>
            </a:prstGeom>
            <a:noFill/>
            <a:ln w="15875" cap="flat" cmpd="sng">
              <a:solidFill>
                <a:schemeClr val="tx1"/>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6" name="Line 16"/>
            <p:cNvSpPr>
              <a:spLocks noChangeShapeType="1"/>
            </p:cNvSpPr>
            <p:nvPr/>
          </p:nvSpPr>
          <p:spPr bwMode="auto">
            <a:xfrm>
              <a:off x="5910" y="1950"/>
              <a:ext cx="560" cy="522"/>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7" name="Line 17"/>
            <p:cNvSpPr>
              <a:spLocks noChangeShapeType="1"/>
            </p:cNvSpPr>
            <p:nvPr/>
          </p:nvSpPr>
          <p:spPr bwMode="auto">
            <a:xfrm flipH="1">
              <a:off x="7258" y="1937"/>
              <a:ext cx="630" cy="542"/>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8" name="Line 18"/>
            <p:cNvSpPr>
              <a:spLocks noChangeShapeType="1"/>
            </p:cNvSpPr>
            <p:nvPr/>
          </p:nvSpPr>
          <p:spPr bwMode="auto">
            <a:xfrm flipH="1">
              <a:off x="2410" y="1952"/>
              <a:ext cx="645" cy="522"/>
            </a:xfrm>
            <a:prstGeom prst="line">
              <a:avLst/>
            </a:prstGeom>
            <a:noFill/>
            <a:ln w="15875" cap="flat" cmpd="sng">
              <a:solidFill>
                <a:schemeClr val="tx1"/>
              </a:solidFill>
              <a:bevel/>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39" name="Line 19"/>
            <p:cNvSpPr>
              <a:spLocks noChangeShapeType="1"/>
            </p:cNvSpPr>
            <p:nvPr/>
          </p:nvSpPr>
          <p:spPr bwMode="auto">
            <a:xfrm flipH="1">
              <a:off x="5883" y="3227"/>
              <a:ext cx="588" cy="597"/>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40" name="Line 20"/>
            <p:cNvSpPr>
              <a:spLocks noChangeShapeType="1"/>
            </p:cNvSpPr>
            <p:nvPr/>
          </p:nvSpPr>
          <p:spPr bwMode="auto">
            <a:xfrm>
              <a:off x="7105" y="3224"/>
              <a:ext cx="570" cy="600"/>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741" name="Line 21"/>
            <p:cNvSpPr>
              <a:spLocks noChangeShapeType="1"/>
            </p:cNvSpPr>
            <p:nvPr/>
          </p:nvSpPr>
          <p:spPr bwMode="auto">
            <a:xfrm>
              <a:off x="2030" y="3227"/>
              <a:ext cx="8" cy="610"/>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1766" name="Text Box 22"/>
            <p:cNvSpPr txBox="1">
              <a:spLocks noChangeArrowheads="1"/>
            </p:cNvSpPr>
            <p:nvPr/>
          </p:nvSpPr>
          <p:spPr bwMode="auto">
            <a:xfrm>
              <a:off x="1121" y="0"/>
              <a:ext cx="194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PH"/>
                <a:t>Step 1 and 2 </a:t>
              </a:r>
            </a:p>
          </p:txBody>
        </p:sp>
        <p:sp>
          <p:nvSpPr>
            <p:cNvPr id="30743" name="Text Box 23"/>
            <p:cNvSpPr txBox="1">
              <a:spLocks noChangeArrowheads="1"/>
            </p:cNvSpPr>
            <p:nvPr/>
          </p:nvSpPr>
          <p:spPr bwMode="auto">
            <a:xfrm>
              <a:off x="5883" y="0"/>
              <a:ext cx="195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a:t>Step 3 and 4 </a:t>
              </a:r>
              <a:endParaRPr lang="en-PH">
                <a:ea typeface="ＭＳ Ｐゴシック" charset="0"/>
                <a:cs typeface="Arial" charset="0"/>
              </a:endParaRPr>
            </a:p>
          </p:txBody>
        </p:sp>
      </p:grpSp>
    </p:spTree>
    <p:extLst>
      <p:ext uri="{BB962C8B-B14F-4D97-AF65-F5344CB8AC3E}">
        <p14:creationId xmlns:p14="http://schemas.microsoft.com/office/powerpoint/2010/main" val="2898018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fade">
                                      <p:cBhvr>
                                        <p:cTn id="7" dur="2000"/>
                                        <p:tgtEl>
                                          <p:spTgt spid="30723"/>
                                        </p:tgtEl>
                                      </p:cBhvr>
                                    </p:animEffect>
                                  </p:childTnLst>
                                </p:cTn>
                              </p:par>
                              <p:par>
                                <p:cTn id="8" presetID="10" presetClass="entr" presetSubtype="0" fill="hold" nodeType="withEffect">
                                  <p:stCondLst>
                                    <p:cond delay="0"/>
                                  </p:stCondLst>
                                  <p:childTnLst>
                                    <p:set>
                                      <p:cBhvr>
                                        <p:cTn id="9" dur="1" fill="hold">
                                          <p:stCondLst>
                                            <p:cond delay="0"/>
                                          </p:stCondLst>
                                        </p:cTn>
                                        <p:tgtEl>
                                          <p:spTgt spid="30725"/>
                                        </p:tgtEl>
                                        <p:attrNameLst>
                                          <p:attrName>style.visibility</p:attrName>
                                        </p:attrNameLst>
                                      </p:cBhvr>
                                      <p:to>
                                        <p:strVal val="visible"/>
                                      </p:to>
                                    </p:set>
                                    <p:animEffect transition="in" filter="fade">
                                      <p:cBhvr>
                                        <p:cTn id="10"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2"/>
          <p:cNvSpPr>
            <a:spLocks noGrp="1" noChangeArrowheads="1"/>
          </p:cNvSpPr>
          <p:nvPr>
            <p:ph type="title" idx="4294967295"/>
          </p:nvPr>
        </p:nvSpPr>
        <p:spPr bwMode="auto">
          <a:xfrm>
            <a:off x="365125" y="169863"/>
            <a:ext cx="8413750" cy="541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91425" rIns="91425" bIns="91425" anchor="ctr"/>
          <a:lstStyle/>
          <a:p>
            <a:r>
              <a:rPr lang="en-US" sz="2800" b="1">
                <a:solidFill>
                  <a:srgbClr val="00A689"/>
                </a:solidFill>
                <a:latin typeface="Arial" charset="0"/>
                <a:ea typeface="ＭＳ Ｐゴシック" charset="0"/>
              </a:rPr>
              <a:t>Smart Routing</a:t>
            </a:r>
          </a:p>
        </p:txBody>
      </p:sp>
      <p:pic>
        <p:nvPicPr>
          <p:cNvPr id="3277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763" y="2006600"/>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2"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63" y="3856038"/>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3"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50" y="3856038"/>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4"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988" y="3856038"/>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5"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2988" y="2006600"/>
            <a:ext cx="19431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pic>
        <p:nvPicPr>
          <p:cNvPr id="327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0575" y="992188"/>
            <a:ext cx="23145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bevel/>
                <a:headEnd/>
                <a:tailEnd/>
              </a14:hiddenLine>
            </a:ext>
          </a:extLst>
        </p:spPr>
      </p:pic>
    </p:spTree>
    <p:extLst>
      <p:ext uri="{BB962C8B-B14F-4D97-AF65-F5344CB8AC3E}">
        <p14:creationId xmlns:p14="http://schemas.microsoft.com/office/powerpoint/2010/main" val="82804319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fade">
                                      <p:cBhvr>
                                        <p:cTn id="7" dur="20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Nina\Desktop\final.jpgf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927225"/>
            <a:ext cx="35814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Shape 6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2772" name="Subtitle 5"/>
          <p:cNvSpPr>
            <a:spLocks noGrp="1" noChangeArrowheads="1"/>
          </p:cNvSpPr>
          <p:nvPr/>
        </p:nvSpPr>
        <p:spPr bwMode="auto">
          <a:xfrm>
            <a:off x="366713" y="809625"/>
            <a:ext cx="29591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2000" b="1">
                <a:solidFill>
                  <a:srgbClr val="595959"/>
                </a:solidFill>
                <a:ea typeface="ＭＳ Ｐゴシック" charset="0"/>
              </a:rPr>
              <a:t>Wrapping software features in a way that let you turn them on or off</a:t>
            </a:r>
          </a:p>
          <a:p>
            <a:pPr eaLnBrk="1" hangingPunct="1">
              <a:buFontTx/>
              <a:buNone/>
              <a:defRPr/>
            </a:pPr>
            <a:endParaRPr lang="en-US" sz="2000">
              <a:solidFill>
                <a:srgbClr val="595959"/>
              </a:solidFill>
              <a:ea typeface="ＭＳ Ｐゴシック" charset="0"/>
            </a:endParaRPr>
          </a:p>
        </p:txBody>
      </p:sp>
      <p:sp>
        <p:nvSpPr>
          <p:cNvPr id="32773" name="Title 1"/>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Dark Launching/Feature Flags</a:t>
            </a:r>
          </a:p>
        </p:txBody>
      </p:sp>
      <p:sp>
        <p:nvSpPr>
          <p:cNvPr id="32774" name="AutoShape 6"/>
          <p:cNvSpPr>
            <a:spLocks noChangeArrowheads="1"/>
          </p:cNvSpPr>
          <p:nvPr/>
        </p:nvSpPr>
        <p:spPr bwMode="auto">
          <a:xfrm rot="16200000">
            <a:off x="1287462" y="1516063"/>
            <a:ext cx="3654425" cy="2425700"/>
          </a:xfrm>
          <a:prstGeom prst="triangle">
            <a:avLst>
              <a:gd name="adj" fmla="val 36375"/>
            </a:avLst>
          </a:prstGeom>
          <a:gradFill rotWithShape="0">
            <a:gsLst>
              <a:gs pos="0">
                <a:schemeClr val="tx1">
                  <a:alpha val="89999"/>
                </a:schemeClr>
              </a:gs>
              <a:gs pos="100000">
                <a:schemeClr val="bg1">
                  <a:alpha val="28999"/>
                </a:schemeClr>
              </a:gs>
            </a:gsLst>
            <a:lin ang="0" scaled="1"/>
          </a:gra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32775" name="Rounded Rectangle 8"/>
          <p:cNvSpPr>
            <a:spLocks noChangeArrowheads="1"/>
          </p:cNvSpPr>
          <p:nvPr/>
        </p:nvSpPr>
        <p:spPr bwMode="auto">
          <a:xfrm>
            <a:off x="3898900" y="822325"/>
            <a:ext cx="5233988" cy="3652838"/>
          </a:xfrm>
          <a:prstGeom prst="roundRect">
            <a:avLst>
              <a:gd name="adj" fmla="val 10301"/>
            </a:avLst>
          </a:prstGeom>
          <a:solidFill>
            <a:srgbClr val="EFEFEF"/>
          </a:solidFill>
          <a:ln w="19050" cap="flat" cmpd="sng">
            <a:solidFill>
              <a:srgbClr val="C0C0C0"/>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eaLnBrk="1" hangingPunct="1">
              <a:defRPr/>
            </a:pPr>
            <a:endParaRPr lang="en-US" sz="1800" b="1" i="1">
              <a:solidFill>
                <a:srgbClr val="FFFFFF"/>
              </a:solidFill>
              <a:ea typeface="ＭＳ Ｐゴシック" charset="0"/>
              <a:cs typeface="Arial" charset="0"/>
            </a:endParaRPr>
          </a:p>
        </p:txBody>
      </p:sp>
      <p:sp>
        <p:nvSpPr>
          <p:cNvPr id="32776" name="Content Placeholder 2"/>
          <p:cNvSpPr>
            <a:spLocks noGrp="1" noChangeArrowheads="1"/>
          </p:cNvSpPr>
          <p:nvPr/>
        </p:nvSpPr>
        <p:spPr bwMode="auto">
          <a:xfrm>
            <a:off x="4070350" y="1101725"/>
            <a:ext cx="4803775" cy="353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80000"/>
              </a:lnSpc>
              <a:spcBef>
                <a:spcPts val="300"/>
              </a:spcBef>
              <a:buClr>
                <a:srgbClr val="008674"/>
              </a:buClr>
              <a:buSzPct val="100000"/>
              <a:buFont typeface="Wingdings" charset="0"/>
              <a:buChar char="n"/>
              <a:defRPr/>
            </a:pPr>
            <a:r>
              <a:rPr lang="en-US" b="1">
                <a:solidFill>
                  <a:srgbClr val="2661A8"/>
                </a:solidFill>
                <a:ea typeface="ＭＳ Ｐゴシック" charset="0"/>
              </a:rPr>
              <a:t>Why?</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Private beta release</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Commit your code in logical chunks</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Release a new feature to all your users at a specific date</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ea typeface="ＭＳ Ｐゴシック" charset="0"/>
              </a:rPr>
              <a:t>Not confident in how stable or how scalable a new feature is</a:t>
            </a:r>
          </a:p>
          <a:p>
            <a:pPr marL="285750" indent="-285750" eaLnBrk="1" hangingPunct="1">
              <a:lnSpc>
                <a:spcPct val="80000"/>
              </a:lnSpc>
              <a:spcBef>
                <a:spcPts val="300"/>
              </a:spcBef>
              <a:buClr>
                <a:srgbClr val="008674"/>
              </a:buClr>
              <a:buSzPct val="100000"/>
              <a:buFont typeface="Wingdings" charset="0"/>
              <a:buChar char="n"/>
              <a:defRPr/>
            </a:pPr>
            <a:r>
              <a:rPr lang="en-US" b="1">
                <a:solidFill>
                  <a:srgbClr val="2661A8"/>
                </a:solidFill>
                <a:ea typeface="ＭＳ Ｐゴシック" charset="0"/>
              </a:rPr>
              <a:t>How? </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333333"/>
                </a:solidFill>
                <a:ea typeface="ＭＳ Ｐゴシック" charset="0"/>
              </a:rPr>
              <a:t>Boolean</a:t>
            </a:r>
            <a:r>
              <a:rPr lang="en-US" sz="1200">
                <a:solidFill>
                  <a:srgbClr val="595959"/>
                </a:solidFill>
                <a:ea typeface="ＭＳ Ｐゴシック" charset="0"/>
              </a:rPr>
              <a:t> – Feature will be on or off</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Percentage</a:t>
            </a:r>
            <a:r>
              <a:rPr lang="en-US" sz="1200">
                <a:solidFill>
                  <a:srgbClr val="292929"/>
                </a:solidFill>
                <a:ea typeface="ＭＳ Ｐゴシック" charset="0"/>
              </a:rPr>
              <a:t> </a:t>
            </a:r>
            <a:r>
              <a:rPr lang="en-US" sz="1200">
                <a:solidFill>
                  <a:srgbClr val="595959"/>
                </a:solidFill>
                <a:ea typeface="ＭＳ Ｐゴシック" charset="0"/>
              </a:rPr>
              <a:t>– Certain % of Users, Cookie, Random, Group</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List</a:t>
            </a:r>
            <a:r>
              <a:rPr lang="en-US" sz="1200">
                <a:solidFill>
                  <a:srgbClr val="292929"/>
                </a:solidFill>
                <a:ea typeface="ＭＳ Ｐゴシック" charset="0"/>
              </a:rPr>
              <a:t> </a:t>
            </a:r>
            <a:r>
              <a:rPr lang="en-US" sz="1200">
                <a:solidFill>
                  <a:srgbClr val="595959"/>
                </a:solidFill>
                <a:ea typeface="ＭＳ Ｐゴシック" charset="0"/>
              </a:rPr>
              <a:t>– User ID, Group ID, Organization ID, …</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Identity</a:t>
            </a:r>
            <a:r>
              <a:rPr lang="en-US" sz="1200">
                <a:solidFill>
                  <a:srgbClr val="292929"/>
                </a:solidFill>
                <a:ea typeface="ＭＳ Ｐゴシック" charset="0"/>
              </a:rPr>
              <a:t> </a:t>
            </a:r>
            <a:r>
              <a:rPr lang="en-US" sz="1200">
                <a:solidFill>
                  <a:srgbClr val="595959"/>
                </a:solidFill>
                <a:ea typeface="ＭＳ Ｐゴシック" charset="0"/>
              </a:rPr>
              <a:t>– Always on! and cannot be turned off.</a:t>
            </a:r>
          </a:p>
          <a:p>
            <a:pPr marL="739775" lvl="1" indent="-284163" eaLnBrk="1" hangingPunct="1">
              <a:lnSpc>
                <a:spcPct val="80000"/>
              </a:lnSpc>
              <a:spcBef>
                <a:spcPts val="300"/>
              </a:spcBef>
              <a:buClr>
                <a:srgbClr val="008674"/>
              </a:buClr>
              <a:buSzPct val="100000"/>
              <a:buFont typeface="Wingdings" charset="0"/>
              <a:buChar char="§"/>
              <a:defRPr/>
            </a:pPr>
            <a:r>
              <a:rPr lang="en-US" sz="1200" b="1">
                <a:solidFill>
                  <a:srgbClr val="292929"/>
                </a:solidFill>
                <a:ea typeface="ＭＳ Ｐゴシック" charset="0"/>
              </a:rPr>
              <a:t>Nil</a:t>
            </a:r>
            <a:r>
              <a:rPr lang="en-US" sz="1200">
                <a:solidFill>
                  <a:srgbClr val="292929"/>
                </a:solidFill>
                <a:ea typeface="ＭＳ Ｐゴシック" charset="0"/>
              </a:rPr>
              <a:t> </a:t>
            </a:r>
            <a:r>
              <a:rPr lang="en-US" sz="1200">
                <a:solidFill>
                  <a:srgbClr val="595959"/>
                </a:solidFill>
                <a:ea typeface="ＭＳ Ｐゴシック" charset="0"/>
              </a:rPr>
              <a:t>-  Always off! and cannot be turned on.</a:t>
            </a:r>
          </a:p>
          <a:p>
            <a:pPr marL="285750" indent="-285750" eaLnBrk="1" hangingPunct="1">
              <a:lnSpc>
                <a:spcPct val="80000"/>
              </a:lnSpc>
              <a:spcBef>
                <a:spcPts val="300"/>
              </a:spcBef>
              <a:buClr>
                <a:srgbClr val="008674"/>
              </a:buClr>
              <a:buSzPct val="100000"/>
              <a:buFont typeface="Wingdings" charset="0"/>
              <a:buChar char="n"/>
              <a:defRPr/>
            </a:pPr>
            <a:r>
              <a:rPr lang="en-US" b="1">
                <a:solidFill>
                  <a:srgbClr val="2661A8"/>
                </a:solidFill>
                <a:ea typeface="ＭＳ Ｐゴシック" charset="0"/>
              </a:rPr>
              <a:t>Cloud Foundry Constructs </a:t>
            </a:r>
          </a:p>
          <a:p>
            <a:pPr marL="739775" lvl="1" indent="-284163" eaLnBrk="1" hangingPunct="1">
              <a:lnSpc>
                <a:spcPct val="80000"/>
              </a:lnSpc>
              <a:spcBef>
                <a:spcPts val="300"/>
              </a:spcBef>
              <a:buClr>
                <a:srgbClr val="008674"/>
              </a:buClr>
              <a:buSzPct val="100000"/>
              <a:buFont typeface="Wingdings" charset="0"/>
              <a:buChar char="§"/>
              <a:defRPr/>
            </a:pPr>
            <a:r>
              <a:rPr lang="en-US" sz="1200">
                <a:solidFill>
                  <a:srgbClr val="595959"/>
                </a:solidFill>
                <a:latin typeface="Courier" charset="0"/>
                <a:ea typeface="ＭＳ Ｐゴシック" charset="0"/>
                <a:sym typeface="Courier" charset="0"/>
              </a:rPr>
              <a:t>cf scale, Configuration Server, Route Services</a:t>
            </a:r>
          </a:p>
          <a:p>
            <a:pPr marL="739775" lvl="1" indent="-284163" eaLnBrk="1" hangingPunct="1">
              <a:lnSpc>
                <a:spcPct val="80000"/>
              </a:lnSpc>
              <a:spcBef>
                <a:spcPts val="300"/>
              </a:spcBef>
              <a:buClr>
                <a:srgbClr val="008674"/>
              </a:buClr>
              <a:buSzPct val="100000"/>
              <a:buFont typeface="Wingdings" charset="0"/>
              <a:buChar char="§"/>
              <a:defRPr/>
            </a:pPr>
            <a:endParaRPr lang="en-US" sz="1200">
              <a:solidFill>
                <a:srgbClr val="595959"/>
              </a:solidFill>
              <a:ea typeface="ＭＳ Ｐゴシック" charset="0"/>
            </a:endParaRPr>
          </a:p>
          <a:p>
            <a:pPr marL="739775" lvl="1" indent="-284163" eaLnBrk="1" hangingPunct="1">
              <a:lnSpc>
                <a:spcPct val="80000"/>
              </a:lnSpc>
              <a:spcBef>
                <a:spcPts val="300"/>
              </a:spcBef>
              <a:buClr>
                <a:srgbClr val="008674"/>
              </a:buClr>
              <a:buSzPct val="100000"/>
              <a:buFont typeface="Wingdings" charset="0"/>
              <a:buChar char="§"/>
              <a:defRPr/>
            </a:pPr>
            <a:endParaRPr lang="en-US" sz="1200">
              <a:solidFill>
                <a:srgbClr val="595959"/>
              </a:solidFill>
              <a:ea typeface="ＭＳ Ｐゴシック" charset="0"/>
            </a:endParaRPr>
          </a:p>
        </p:txBody>
      </p:sp>
      <p:pic>
        <p:nvPicPr>
          <p:cNvPr id="33801" name="Picture 9" descr="sh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2511425"/>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81622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fade">
                                      <p:cBhvr>
                                        <p:cTn id="7" dur="2000"/>
                                        <p:tgtEl>
                                          <p:spTgt spid="327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773"/>
                                        </p:tgtEl>
                                        <p:attrNameLst>
                                          <p:attrName>style.visibility</p:attrName>
                                        </p:attrNameLst>
                                      </p:cBhvr>
                                      <p:to>
                                        <p:strVal val="visible"/>
                                      </p:to>
                                    </p:set>
                                    <p:animEffect transition="in" filter="fade">
                                      <p:cBhvr>
                                        <p:cTn id="10" dur="20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ldLvl="0" autoUpdateAnimBg="0"/>
      <p:bldP spid="327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1177"/>
          <p:cNvSpPr>
            <a:spLocks noChangeArrowheads="1"/>
          </p:cNvSpPr>
          <p:nvPr/>
        </p:nvSpPr>
        <p:spPr bwMode="auto">
          <a:xfrm>
            <a:off x="323850" y="96838"/>
            <a:ext cx="62198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dirty="0">
                <a:solidFill>
                  <a:srgbClr val="58C6B8"/>
                </a:solidFill>
                <a:ea typeface="ＭＳ Ｐゴシック" charset="0"/>
                <a:cs typeface="Arial" charset="0"/>
              </a:rPr>
              <a:t>Legacy Portfolio Realities</a:t>
            </a:r>
            <a:endParaRPr lang="en-US" altLang="en-US" sz="1600" dirty="0">
              <a:solidFill>
                <a:srgbClr val="FFFFFF"/>
              </a:solidFill>
              <a:ea typeface="ＭＳ Ｐゴシック" charset="0"/>
              <a:cs typeface="Arial" charset="0"/>
            </a:endParaRPr>
          </a:p>
        </p:txBody>
      </p:sp>
      <p:sp>
        <p:nvSpPr>
          <p:cNvPr id="6147" name="Text Placeholder 4"/>
          <p:cNvSpPr>
            <a:spLocks noChangeArrowheads="1"/>
          </p:cNvSpPr>
          <p:nvPr/>
        </p:nvSpPr>
        <p:spPr bwMode="auto">
          <a:xfrm>
            <a:off x="581025" y="920750"/>
            <a:ext cx="5618163" cy="404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marL="285750" indent="-285750" eaLnBrk="1" hangingPunct="1">
              <a:spcBef>
                <a:spcPts val="300"/>
              </a:spcBef>
              <a:buClr>
                <a:srgbClr val="7F7F7F"/>
              </a:buClr>
              <a:buSzPct val="100000"/>
              <a:buFont typeface="Wingdings" charset="0"/>
              <a:buNone/>
              <a:defRPr/>
            </a:pPr>
            <a:r>
              <a:rPr lang="en-US" sz="1600" b="1" i="1" dirty="0">
                <a:solidFill>
                  <a:srgbClr val="4D4D4D"/>
                </a:solidFill>
                <a:ea typeface="ＭＳ Ｐゴシック" charset="0"/>
              </a:rPr>
              <a:t>Things we hear:</a:t>
            </a:r>
          </a:p>
          <a:p>
            <a:pPr marL="285750" indent="-285750" eaLnBrk="1" hangingPunct="1">
              <a:spcBef>
                <a:spcPts val="300"/>
              </a:spcBef>
              <a:buClr>
                <a:srgbClr val="7F7F7F"/>
              </a:buClr>
              <a:buSzPct val="100000"/>
              <a:buFont typeface="Wingdings" charset="0"/>
              <a:buNone/>
              <a:defRPr/>
            </a:pPr>
            <a:endParaRPr lang="en-US" sz="800" b="1" i="1" dirty="0">
              <a:solidFill>
                <a:srgbClr val="4D4D4D"/>
              </a:solidFill>
              <a:ea typeface="ＭＳ Ｐゴシック" charset="0"/>
            </a:endParaRPr>
          </a:p>
          <a:p>
            <a:pPr marL="285750" indent="-285750" eaLnBrk="1" hangingPunct="1">
              <a:spcBef>
                <a:spcPts val="300"/>
              </a:spcBef>
              <a:buClr>
                <a:srgbClr val="008881"/>
              </a:buClr>
              <a:buSzPct val="100000"/>
              <a:buFont typeface="Wingdings" charset="0"/>
              <a:buChar char="§"/>
              <a:defRPr/>
            </a:pPr>
            <a:r>
              <a:rPr lang="en-US" sz="1600" b="1" i="1" dirty="0">
                <a:solidFill>
                  <a:srgbClr val="4D4D4D"/>
                </a:solidFill>
                <a:ea typeface="ＭＳ Ｐゴシック" charset="0"/>
              </a:rPr>
              <a:t>Our portfolio </a:t>
            </a:r>
            <a:r>
              <a:rPr lang="en-US" sz="1600" b="1" i="1" dirty="0">
                <a:solidFill>
                  <a:srgbClr val="FF0000"/>
                </a:solidFill>
                <a:ea typeface="ＭＳ Ｐゴシック" charset="0"/>
              </a:rPr>
              <a:t>is complicated, documentation is sparse</a:t>
            </a:r>
            <a:r>
              <a:rPr lang="en-US" sz="1600" b="1" i="1" dirty="0">
                <a:solidFill>
                  <a:srgbClr val="4D4D4D"/>
                </a:solidFill>
                <a:ea typeface="ＭＳ Ｐゴシック" charset="0"/>
              </a:rPr>
              <a:t> and it’s a mix of many things</a:t>
            </a:r>
          </a:p>
          <a:p>
            <a:pPr marL="285750" indent="-285750" eaLnBrk="1" hangingPunct="1">
              <a:spcBef>
                <a:spcPts val="300"/>
              </a:spcBef>
              <a:buClr>
                <a:srgbClr val="008881"/>
              </a:buClr>
              <a:buSzPct val="100000"/>
              <a:buFont typeface="Wingdings" charset="0"/>
              <a:buChar char="§"/>
              <a:defRPr/>
            </a:pPr>
            <a:r>
              <a:rPr lang="en-US" sz="1600" b="1" i="1" dirty="0">
                <a:solidFill>
                  <a:srgbClr val="4D4D4D"/>
                </a:solidFill>
                <a:ea typeface="ＭＳ Ｐゴシック" charset="0"/>
              </a:rPr>
              <a:t>Architecture is often </a:t>
            </a:r>
            <a:r>
              <a:rPr lang="en-US" sz="1600" b="1" i="1" dirty="0">
                <a:solidFill>
                  <a:srgbClr val="FF0000"/>
                </a:solidFill>
                <a:ea typeface="ＭＳ Ｐゴシック" charset="0"/>
              </a:rPr>
              <a:t>tightly coupled </a:t>
            </a:r>
            <a:r>
              <a:rPr lang="en-US" sz="1600" b="1" i="1" dirty="0">
                <a:solidFill>
                  <a:srgbClr val="4D4D4D"/>
                </a:solidFill>
                <a:ea typeface="ＭＳ Ｐゴシック" charset="0"/>
              </a:rPr>
              <a:t>code and </a:t>
            </a:r>
            <a:r>
              <a:rPr lang="en-US" sz="1600" b="1" i="1" dirty="0">
                <a:solidFill>
                  <a:srgbClr val="FF0000"/>
                </a:solidFill>
                <a:ea typeface="ＭＳ Ｐゴシック" charset="0"/>
              </a:rPr>
              <a:t>complex dependencies</a:t>
            </a:r>
          </a:p>
          <a:p>
            <a:pPr marL="285750" indent="-285750" eaLnBrk="1" hangingPunct="1">
              <a:spcBef>
                <a:spcPts val="300"/>
              </a:spcBef>
              <a:buClr>
                <a:srgbClr val="008881"/>
              </a:buClr>
              <a:buSzPct val="100000"/>
              <a:buFont typeface="Wingdings" charset="0"/>
              <a:buChar char="§"/>
              <a:defRPr/>
            </a:pPr>
            <a:r>
              <a:rPr lang="en-US" sz="1600" b="1" i="1" dirty="0">
                <a:solidFill>
                  <a:srgbClr val="4D4D4D"/>
                </a:solidFill>
                <a:ea typeface="ＭＳ Ｐゴシック" charset="0"/>
              </a:rPr>
              <a:t>Many people spend their days </a:t>
            </a:r>
            <a:r>
              <a:rPr lang="en-US" sz="1600" b="1" i="1" dirty="0">
                <a:solidFill>
                  <a:srgbClr val="FF0000"/>
                </a:solidFill>
                <a:ea typeface="ＭＳ Ｐゴシック" charset="0"/>
              </a:rPr>
              <a:t>working with legacy technology</a:t>
            </a:r>
            <a:r>
              <a:rPr lang="en-US" sz="1600" b="1" i="1" dirty="0">
                <a:solidFill>
                  <a:srgbClr val="4D4D4D"/>
                </a:solidFill>
                <a:ea typeface="ＭＳ Ｐゴシック" charset="0"/>
              </a:rPr>
              <a:t>; they lack new skills</a:t>
            </a:r>
          </a:p>
          <a:p>
            <a:pPr marL="285750" indent="-285750" eaLnBrk="1" hangingPunct="1">
              <a:spcBef>
                <a:spcPts val="300"/>
              </a:spcBef>
              <a:buClr>
                <a:srgbClr val="7F7F7F"/>
              </a:buClr>
              <a:buSzPct val="100000"/>
              <a:buFont typeface="Wingdings" charset="0"/>
              <a:buNone/>
              <a:defRPr/>
            </a:pPr>
            <a:endParaRPr lang="en-US" sz="800" b="1" i="1" dirty="0">
              <a:solidFill>
                <a:srgbClr val="4D4D4D"/>
              </a:solidFill>
              <a:ea typeface="ＭＳ Ｐゴシック" charset="0"/>
            </a:endParaRPr>
          </a:p>
          <a:p>
            <a:pPr marL="285750" indent="-285750" eaLnBrk="1" hangingPunct="1">
              <a:spcBef>
                <a:spcPts val="300"/>
              </a:spcBef>
              <a:buClr>
                <a:srgbClr val="7F7F7F"/>
              </a:buClr>
              <a:buSzPct val="100000"/>
              <a:buFont typeface="Wingdings" charset="0"/>
              <a:buNone/>
              <a:defRPr/>
            </a:pPr>
            <a:endParaRPr lang="en-US" sz="800" b="1" i="1" dirty="0">
              <a:solidFill>
                <a:srgbClr val="4D4D4D"/>
              </a:solidFill>
              <a:ea typeface="ＭＳ Ｐゴシック" charset="0"/>
            </a:endParaRPr>
          </a:p>
          <a:p>
            <a:pPr marL="285750" indent="-285750" eaLnBrk="1" hangingPunct="1">
              <a:spcBef>
                <a:spcPts val="300"/>
              </a:spcBef>
              <a:buClr>
                <a:srgbClr val="7F7F7F"/>
              </a:buClr>
              <a:buSzPct val="100000"/>
              <a:buFont typeface="Wingdings" charset="0"/>
              <a:buNone/>
              <a:defRPr/>
            </a:pPr>
            <a:r>
              <a:rPr lang="en-US" sz="1600" b="1" i="1" dirty="0">
                <a:solidFill>
                  <a:srgbClr val="4D4D4D"/>
                </a:solidFill>
                <a:ea typeface="ＭＳ Ｐゴシック" charset="0"/>
              </a:rPr>
              <a:t>What </a:t>
            </a:r>
            <a:r>
              <a:rPr lang="en-US" sz="1600" b="1" i="1" dirty="0">
                <a:solidFill>
                  <a:srgbClr val="008000"/>
                </a:solidFill>
                <a:ea typeface="ＭＳ Ｐゴシック" charset="0"/>
              </a:rPr>
              <a:t>we believe</a:t>
            </a:r>
            <a:r>
              <a:rPr lang="en-US" sz="1600" b="1" i="1" dirty="0">
                <a:solidFill>
                  <a:srgbClr val="4D4D4D"/>
                </a:solidFill>
                <a:ea typeface="ＭＳ Ｐゴシック" charset="0"/>
              </a:rPr>
              <a:t>:</a:t>
            </a:r>
          </a:p>
          <a:p>
            <a:pPr marL="285750" indent="-285750" eaLnBrk="1" hangingPunct="1">
              <a:spcBef>
                <a:spcPts val="300"/>
              </a:spcBef>
              <a:buClr>
                <a:srgbClr val="7F7F7F"/>
              </a:buClr>
              <a:buSzPct val="100000"/>
              <a:buFont typeface="Wingdings" charset="0"/>
              <a:buNone/>
              <a:defRPr/>
            </a:pPr>
            <a:endParaRPr lang="en-US" sz="800" b="1" i="1" dirty="0">
              <a:solidFill>
                <a:srgbClr val="4D4D4D"/>
              </a:solidFill>
              <a:ea typeface="ＭＳ Ｐゴシック" charset="0"/>
            </a:endParaRPr>
          </a:p>
          <a:p>
            <a:pPr marL="285750" indent="-285750" eaLnBrk="1" hangingPunct="1">
              <a:spcBef>
                <a:spcPts val="300"/>
              </a:spcBef>
              <a:buClr>
                <a:srgbClr val="008881"/>
              </a:buClr>
              <a:buSzPct val="100000"/>
              <a:buFont typeface="Wingdings" charset="0"/>
              <a:buChar char="§"/>
              <a:defRPr/>
            </a:pPr>
            <a:r>
              <a:rPr lang="en-US" sz="1600" b="1" i="1" dirty="0">
                <a:solidFill>
                  <a:srgbClr val="4D4D4D"/>
                </a:solidFill>
                <a:ea typeface="ＭＳ Ｐゴシック" charset="0"/>
              </a:rPr>
              <a:t>Pivotal Cloud Foundry is the</a:t>
            </a:r>
            <a:r>
              <a:rPr lang="en-US" sz="1600" b="1" i="1" dirty="0">
                <a:solidFill>
                  <a:srgbClr val="008000"/>
                </a:solidFill>
                <a:ea typeface="ＭＳ Ｐゴシック" charset="0"/>
              </a:rPr>
              <a:t> comprehensive Cloud Native platform</a:t>
            </a:r>
            <a:r>
              <a:rPr lang="en-US" sz="1600" b="1" i="1" dirty="0">
                <a:solidFill>
                  <a:srgbClr val="4D4D4D"/>
                </a:solidFill>
                <a:ea typeface="ＭＳ Ｐゴシック" charset="0"/>
              </a:rPr>
              <a:t> to build the future</a:t>
            </a:r>
          </a:p>
          <a:p>
            <a:pPr marL="285750" indent="-285750" eaLnBrk="1" hangingPunct="1">
              <a:spcBef>
                <a:spcPts val="300"/>
              </a:spcBef>
              <a:buClr>
                <a:srgbClr val="008881"/>
              </a:buClr>
              <a:buSzPct val="100000"/>
              <a:buFont typeface="Wingdings" charset="0"/>
              <a:buChar char="§"/>
              <a:defRPr/>
            </a:pPr>
            <a:r>
              <a:rPr lang="en-US" sz="1600" b="1" i="1" dirty="0">
                <a:solidFill>
                  <a:srgbClr val="4D4D4D"/>
                </a:solidFill>
                <a:ea typeface="ＭＳ Ｐゴシック" charset="0"/>
              </a:rPr>
              <a:t>You </a:t>
            </a:r>
            <a:r>
              <a:rPr lang="en-US" sz="1600" b="1" i="1" dirty="0">
                <a:solidFill>
                  <a:srgbClr val="008000"/>
                </a:solidFill>
                <a:ea typeface="ＭＳ Ｐゴシック" charset="0"/>
              </a:rPr>
              <a:t>get value by building apps on it</a:t>
            </a:r>
          </a:p>
          <a:p>
            <a:pPr marL="285750" indent="-285750" eaLnBrk="1" hangingPunct="1">
              <a:spcBef>
                <a:spcPts val="300"/>
              </a:spcBef>
              <a:buClr>
                <a:srgbClr val="008881"/>
              </a:buClr>
              <a:buSzPct val="100000"/>
              <a:buFont typeface="Wingdings" charset="0"/>
              <a:buChar char="§"/>
              <a:defRPr/>
            </a:pPr>
            <a:r>
              <a:rPr lang="en-US" sz="1600" b="1" i="1" dirty="0">
                <a:solidFill>
                  <a:srgbClr val="4D4D4D"/>
                </a:solidFill>
                <a:ea typeface="ＭＳ Ｐゴシック" charset="0"/>
              </a:rPr>
              <a:t>You see more value by moving existing apps</a:t>
            </a:r>
          </a:p>
        </p:txBody>
      </p:sp>
      <p:pic>
        <p:nvPicPr>
          <p:cNvPr id="614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5369596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p:cBhvr>
                                        <p:cTn id="7"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643"/>
          <p:cNvSpPr>
            <a:spLocks noChangeShapeType="1"/>
          </p:cNvSpPr>
          <p:nvPr/>
        </p:nvSpPr>
        <p:spPr bwMode="auto">
          <a:xfrm flipH="1" flipV="1">
            <a:off x="4552950" y="1767284"/>
            <a:ext cx="610752" cy="533001"/>
          </a:xfrm>
          <a:prstGeom prst="line">
            <a:avLst/>
          </a:prstGeom>
          <a:noFill/>
          <a:ln w="25400" cap="flat"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45058"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5059" name="Subtitle 1"/>
          <p:cNvSpPr>
            <a:spLocks noGrp="1" noChangeArrowheads="1"/>
          </p:cNvSpPr>
          <p:nvPr/>
        </p:nvSpPr>
        <p:spPr bwMode="auto">
          <a:xfrm>
            <a:off x="136525" y="669925"/>
            <a:ext cx="90360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Pivotal has got you covered!</a:t>
            </a:r>
          </a:p>
        </p:txBody>
      </p:sp>
      <p:sp>
        <p:nvSpPr>
          <p:cNvPr id="45060" name="Title 2"/>
          <p:cNvSpPr>
            <a:spLocks noGrp="1" noChangeArrowheads="1"/>
          </p:cNvSpPr>
          <p:nvPr>
            <p:ph type="title" idx="4294967295"/>
          </p:nvPr>
        </p:nvSpPr>
        <p:spPr bwMode="auto">
          <a:xfrm>
            <a:off x="107950" y="169863"/>
            <a:ext cx="90360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Distributed Systems are Hard!</a:t>
            </a:r>
          </a:p>
        </p:txBody>
      </p:sp>
      <p:sp>
        <p:nvSpPr>
          <p:cNvPr id="45061" name="Shape 627"/>
          <p:cNvSpPr>
            <a:spLocks noChangeArrowheads="1"/>
          </p:cNvSpPr>
          <p:nvPr/>
        </p:nvSpPr>
        <p:spPr bwMode="auto">
          <a:xfrm>
            <a:off x="1490663" y="2478088"/>
            <a:ext cx="6164262" cy="1831975"/>
          </a:xfrm>
          <a:prstGeom prst="roundRect">
            <a:avLst>
              <a:gd name="adj" fmla="val 13079"/>
            </a:avLst>
          </a:prstGeom>
          <a:solidFill>
            <a:srgbClr val="C0C0C0"/>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50165" tIns="50165" rIns="50165" bIns="50165" anchor="ctr"/>
          <a:lstStyle/>
          <a:p>
            <a:pPr algn="ctr">
              <a:defRPr/>
            </a:pPr>
            <a:endParaRPr lang="en-US" dirty="0">
              <a:ea typeface="ＭＳ Ｐゴシック" charset="0"/>
              <a:cs typeface="Arial" charset="0"/>
            </a:endParaRPr>
          </a:p>
        </p:txBody>
      </p:sp>
      <p:sp>
        <p:nvSpPr>
          <p:cNvPr id="45062" name="Shape 631"/>
          <p:cNvSpPr>
            <a:spLocks noChangeArrowheads="1"/>
          </p:cNvSpPr>
          <p:nvPr/>
        </p:nvSpPr>
        <p:spPr bwMode="auto">
          <a:xfrm>
            <a:off x="5462588" y="3571875"/>
            <a:ext cx="207645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0" rIns="0" bIns="0">
            <a:spAutoFit/>
          </a:bodyPr>
          <a:lstStyle/>
          <a:p>
            <a:pPr algn="ctr">
              <a:defRPr/>
            </a:pPr>
            <a:r>
              <a:rPr lang="en-US" sz="1600">
                <a:solidFill>
                  <a:srgbClr val="4D4D4D"/>
                </a:solidFill>
                <a:ea typeface="ＭＳ Ｐゴシック" charset="0"/>
                <a:sym typeface="Avenir Next Medium" charset="0"/>
              </a:rPr>
              <a:t>Spring Cloud Services</a:t>
            </a:r>
          </a:p>
          <a:p>
            <a:pPr algn="ctr">
              <a:defRPr/>
            </a:pPr>
            <a:r>
              <a:rPr lang="en-US" sz="1600" b="1">
                <a:solidFill>
                  <a:srgbClr val="4D4D4D"/>
                </a:solidFill>
                <a:ea typeface="ＭＳ Ｐゴシック" charset="0"/>
                <a:sym typeface="Avenir Next Medium" charset="0"/>
              </a:rPr>
              <a:t>for PCF</a:t>
            </a:r>
          </a:p>
          <a:p>
            <a:pPr algn="ctr">
              <a:defRPr/>
            </a:pPr>
            <a:endParaRPr lang="en-US" sz="1600">
              <a:solidFill>
                <a:srgbClr val="4D4D4D"/>
              </a:solidFill>
              <a:ea typeface="ＭＳ Ｐゴシック" charset="0"/>
              <a:sym typeface="Avenir Next Medium" charset="0"/>
            </a:endParaRPr>
          </a:p>
        </p:txBody>
      </p:sp>
      <p:sp>
        <p:nvSpPr>
          <p:cNvPr id="45063" name="Shape 632"/>
          <p:cNvSpPr>
            <a:spLocks noChangeShapeType="1"/>
          </p:cNvSpPr>
          <p:nvPr/>
        </p:nvSpPr>
        <p:spPr bwMode="auto">
          <a:xfrm>
            <a:off x="3313113" y="2393950"/>
            <a:ext cx="596900" cy="377825"/>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73" name="Shape 643"/>
          <p:cNvSpPr>
            <a:spLocks noChangeShapeType="1"/>
          </p:cNvSpPr>
          <p:nvPr/>
        </p:nvSpPr>
        <p:spPr bwMode="auto">
          <a:xfrm flipH="1" flipV="1">
            <a:off x="2830512" y="1419224"/>
            <a:ext cx="1238829" cy="110317"/>
          </a:xfrm>
          <a:prstGeom prst="line">
            <a:avLst/>
          </a:prstGeom>
          <a:noFill/>
          <a:ln w="25400" cap="flat"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4507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263" y="2771775"/>
            <a:ext cx="7874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6" name="Picture 3" descr="PivotalCloudFoundry-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425" y="2805113"/>
            <a:ext cx="19240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1" name="Picture 20" descr=".NET ICON.png"/>
          <p:cNvPicPr>
            <a:picLocks noChangeAspect="1"/>
          </p:cNvPicPr>
          <p:nvPr/>
        </p:nvPicPr>
        <p:blipFill>
          <a:blip r:embed="rId5"/>
          <a:stretch>
            <a:fillRect/>
          </a:stretch>
        </p:blipFill>
        <p:spPr>
          <a:xfrm>
            <a:off x="2788948" y="2010176"/>
            <a:ext cx="592566" cy="594912"/>
          </a:xfrm>
          <a:prstGeom prst="rect">
            <a:avLst/>
          </a:prstGeom>
        </p:spPr>
      </p:pic>
      <p:pic>
        <p:nvPicPr>
          <p:cNvPr id="23" name="Picture 22" descr=".NET ICON.png"/>
          <p:cNvPicPr>
            <a:picLocks noChangeAspect="1"/>
          </p:cNvPicPr>
          <p:nvPr/>
        </p:nvPicPr>
        <p:blipFill>
          <a:blip r:embed="rId5"/>
          <a:stretch>
            <a:fillRect/>
          </a:stretch>
        </p:blipFill>
        <p:spPr>
          <a:xfrm>
            <a:off x="4069342" y="1295801"/>
            <a:ext cx="592566" cy="594912"/>
          </a:xfrm>
          <a:prstGeom prst="rect">
            <a:avLst/>
          </a:prstGeom>
        </p:spPr>
      </p:pic>
      <p:pic>
        <p:nvPicPr>
          <p:cNvPr id="25" name="Picture 24" descr=".NET ICON.png"/>
          <p:cNvPicPr>
            <a:picLocks noChangeAspect="1"/>
          </p:cNvPicPr>
          <p:nvPr/>
        </p:nvPicPr>
        <p:blipFill>
          <a:blip r:embed="rId5"/>
          <a:stretch>
            <a:fillRect/>
          </a:stretch>
        </p:blipFill>
        <p:spPr>
          <a:xfrm>
            <a:off x="5065798" y="2185176"/>
            <a:ext cx="592566" cy="594912"/>
          </a:xfrm>
          <a:prstGeom prst="rect">
            <a:avLst/>
          </a:prstGeom>
        </p:spPr>
      </p:pic>
      <p:pic>
        <p:nvPicPr>
          <p:cNvPr id="26" name="Picture 25" descr=".NET ICON.png"/>
          <p:cNvPicPr>
            <a:picLocks noChangeAspect="1"/>
          </p:cNvPicPr>
          <p:nvPr/>
        </p:nvPicPr>
        <p:blipFill>
          <a:blip r:embed="rId5"/>
          <a:stretch>
            <a:fillRect/>
          </a:stretch>
        </p:blipFill>
        <p:spPr>
          <a:xfrm>
            <a:off x="3880430" y="2606675"/>
            <a:ext cx="592566" cy="594912"/>
          </a:xfrm>
          <a:prstGeom prst="rect">
            <a:avLst/>
          </a:prstGeom>
        </p:spPr>
      </p:pic>
      <p:sp>
        <p:nvSpPr>
          <p:cNvPr id="27" name="Shape 643"/>
          <p:cNvSpPr>
            <a:spLocks noChangeShapeType="1"/>
          </p:cNvSpPr>
          <p:nvPr/>
        </p:nvSpPr>
        <p:spPr bwMode="auto">
          <a:xfrm flipH="1" flipV="1">
            <a:off x="3320181" y="2388001"/>
            <a:ext cx="589832" cy="383774"/>
          </a:xfrm>
          <a:prstGeom prst="line">
            <a:avLst/>
          </a:prstGeom>
          <a:noFill/>
          <a:ln w="25400" cap="flat"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28" name="Shape 643"/>
          <p:cNvSpPr>
            <a:spLocks noChangeShapeType="1"/>
          </p:cNvSpPr>
          <p:nvPr/>
        </p:nvSpPr>
        <p:spPr bwMode="auto">
          <a:xfrm flipH="1">
            <a:off x="4098925" y="1890713"/>
            <a:ext cx="188912" cy="758825"/>
          </a:xfrm>
          <a:prstGeom prst="line">
            <a:avLst/>
          </a:prstGeom>
          <a:noFill/>
          <a:ln w="25400" cap="flat"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30" name="Shape 643"/>
          <p:cNvSpPr>
            <a:spLocks noChangeShapeType="1"/>
          </p:cNvSpPr>
          <p:nvPr/>
        </p:nvSpPr>
        <p:spPr bwMode="auto">
          <a:xfrm flipH="1">
            <a:off x="5614696" y="2010176"/>
            <a:ext cx="791327" cy="313144"/>
          </a:xfrm>
          <a:prstGeom prst="line">
            <a:avLst/>
          </a:prstGeom>
          <a:noFill/>
          <a:ln w="25400" cap="flat"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31" name="image21.png" descr="C:\Users\sdunn\Documents\Pivotal\brand\logo\project icons\spring-boot.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023" y="1677987"/>
            <a:ext cx="715963"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2" name="image21.png" descr="C:\Users\sdunn\Documents\Pivotal\brand\logo\project icons\spring-boot.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1189" y="1061242"/>
            <a:ext cx="715963"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593452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2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366712" y="1074737"/>
            <a:ext cx="8410499" cy="3383099"/>
          </a:xfrm>
          <a:prstGeom prst="rect">
            <a:avLst/>
          </a:prstGeom>
          <a:noFill/>
          <a:ln>
            <a:noFill/>
          </a:ln>
        </p:spPr>
        <p:txBody>
          <a:bodyPr lIns="91425" tIns="91425" rIns="91425" bIns="91425" anchor="t" anchorCtr="0">
            <a:noAutofit/>
          </a:bodyPr>
          <a:lstStyle/>
          <a:p>
            <a:pPr marL="0" marR="0" lvl="0" indent="88900" algn="l" rtl="0">
              <a:lnSpc>
                <a:spcPct val="115000"/>
              </a:lnSpc>
              <a:spcBef>
                <a:spcPts val="0"/>
              </a:spcBef>
              <a:spcAft>
                <a:spcPts val="0"/>
              </a:spcAft>
              <a:buClr>
                <a:schemeClr val="accent1"/>
              </a:buClr>
              <a:buSzPct val="25000"/>
              <a:buFont typeface="Noto Sans Symbols"/>
              <a:buNone/>
            </a:pPr>
            <a:r>
              <a:rPr lang="en-US" sz="2000" b="1" i="1" u="none" strike="noStrike" cap="none" dirty="0" err="1">
                <a:solidFill>
                  <a:srgbClr val="000000"/>
                </a:solidFill>
                <a:sym typeface="Arial"/>
              </a:rPr>
              <a:t>Steel</a:t>
            </a:r>
            <a:r>
              <a:rPr lang="en-US" sz="2000" b="1" i="1" dirty="0" err="1"/>
              <a:t>t</a:t>
            </a:r>
            <a:r>
              <a:rPr lang="en-US" sz="2000" b="1" i="1" u="none" strike="noStrike" cap="none" dirty="0" err="1">
                <a:solidFill>
                  <a:srgbClr val="000000"/>
                </a:solidFill>
                <a:sym typeface="Arial"/>
              </a:rPr>
              <a:t>oe</a:t>
            </a:r>
            <a:r>
              <a:rPr lang="en-US" sz="2000" b="0" i="1" u="none" strike="noStrike" cap="none" dirty="0">
                <a:solidFill>
                  <a:srgbClr val="000000"/>
                </a:solidFill>
                <a:latin typeface="Arial"/>
                <a:ea typeface="Arial"/>
                <a:cs typeface="Arial"/>
                <a:sym typeface="Arial"/>
              </a:rPr>
              <a:t> is a framework providing best practices for </a:t>
            </a:r>
            <a:r>
              <a:rPr lang="en-US" sz="2000" b="0" i="1" u="none" strike="noStrike" cap="none" dirty="0" err="1">
                <a:solidFill>
                  <a:srgbClr val="000000"/>
                </a:solidFill>
                <a:latin typeface="Arial"/>
                <a:ea typeface="Arial"/>
                <a:cs typeface="Arial"/>
                <a:sym typeface="Arial"/>
              </a:rPr>
              <a:t>microservices</a:t>
            </a:r>
            <a:r>
              <a:rPr lang="en-US" sz="2000" b="0" i="1" u="none" strike="noStrike" cap="none" dirty="0">
                <a:solidFill>
                  <a:srgbClr val="000000"/>
                </a:solidFill>
                <a:latin typeface="Arial"/>
                <a:ea typeface="Arial"/>
                <a:cs typeface="Arial"/>
                <a:sym typeface="Arial"/>
              </a:rPr>
              <a:t> in the .NET </a:t>
            </a:r>
            <a:r>
              <a:rPr lang="en-US" sz="2000" b="0" i="1" u="none" strike="noStrike" cap="none" dirty="0" smtClean="0">
                <a:solidFill>
                  <a:srgbClr val="000000"/>
                </a:solidFill>
                <a:latin typeface="Arial"/>
                <a:ea typeface="Arial"/>
                <a:cs typeface="Arial"/>
                <a:sym typeface="Arial"/>
              </a:rPr>
              <a:t>ecosystem</a:t>
            </a:r>
            <a:endParaRPr lang="en-US" sz="2000" b="0" i="1" u="none" strike="noStrike" cap="none" dirty="0">
              <a:solidFill>
                <a:srgbClr val="000000"/>
              </a:solidFill>
              <a:latin typeface="Arial"/>
              <a:ea typeface="Arial"/>
              <a:cs typeface="Arial"/>
              <a:sym typeface="Arial"/>
            </a:endParaRPr>
          </a:p>
          <a:p>
            <a:pPr marL="457200" marR="0" lvl="0" indent="-355600" algn="l" rtl="0">
              <a:lnSpc>
                <a:spcPct val="115000"/>
              </a:lnSpc>
              <a:spcBef>
                <a:spcPts val="0"/>
              </a:spcBef>
              <a:spcAft>
                <a:spcPts val="0"/>
              </a:spcAft>
              <a:buClr>
                <a:schemeClr val="dk1"/>
              </a:buClr>
              <a:buSzPct val="100000"/>
              <a:buFont typeface="Arial"/>
              <a:buChar char="•"/>
            </a:pPr>
            <a:r>
              <a:rPr lang="en-US" sz="2000" b="0" i="0" u="none" strike="noStrike" cap="none" dirty="0">
                <a:solidFill>
                  <a:srgbClr val="000000"/>
                </a:solidFill>
                <a:latin typeface="Arial"/>
                <a:ea typeface="Arial"/>
                <a:cs typeface="Arial"/>
                <a:sym typeface="Arial"/>
              </a:rPr>
              <a:t>cross </a:t>
            </a:r>
            <a:r>
              <a:rPr lang="en-US" sz="2000" b="0" i="0" u="none" strike="noStrike" cap="none" dirty="0" err="1">
                <a:solidFill>
                  <a:srgbClr val="000000"/>
                </a:solidFill>
                <a:latin typeface="Arial"/>
                <a:ea typeface="Arial"/>
                <a:cs typeface="Arial"/>
                <a:sym typeface="Arial"/>
              </a:rPr>
              <a:t>microservice</a:t>
            </a:r>
            <a:r>
              <a:rPr lang="en-US" sz="2000" b="0" i="0" u="none" strike="noStrike" cap="none" dirty="0">
                <a:solidFill>
                  <a:srgbClr val="000000"/>
                </a:solidFill>
                <a:latin typeface="Arial"/>
                <a:ea typeface="Arial"/>
                <a:cs typeface="Arial"/>
                <a:sym typeface="Arial"/>
              </a:rPr>
              <a:t> configuration using Spring Cloud </a:t>
            </a:r>
            <a:r>
              <a:rPr lang="en-US" sz="2000" b="0" i="0" u="none" strike="noStrike" cap="none" dirty="0" err="1">
                <a:solidFill>
                  <a:srgbClr val="000000"/>
                </a:solidFill>
                <a:latin typeface="Arial"/>
                <a:ea typeface="Arial"/>
                <a:cs typeface="Arial"/>
                <a:sym typeface="Arial"/>
              </a:rPr>
              <a:t>Config</a:t>
            </a:r>
            <a:r>
              <a:rPr lang="en-US" sz="2000" b="0" i="0" u="none" strike="noStrike" cap="none" dirty="0">
                <a:solidFill>
                  <a:srgbClr val="000000"/>
                </a:solidFill>
                <a:latin typeface="Arial"/>
                <a:ea typeface="Arial"/>
                <a:cs typeface="Arial"/>
                <a:sym typeface="Arial"/>
              </a:rPr>
              <a:t> Server</a:t>
            </a:r>
          </a:p>
          <a:p>
            <a:pPr marL="457200" marR="0" lvl="0" indent="-355600" algn="l" rtl="0">
              <a:lnSpc>
                <a:spcPct val="115000"/>
              </a:lnSpc>
              <a:spcBef>
                <a:spcPts val="0"/>
              </a:spcBef>
              <a:spcAft>
                <a:spcPts val="0"/>
              </a:spcAft>
              <a:buClr>
                <a:schemeClr val="dk1"/>
              </a:buClr>
              <a:buSzPct val="100000"/>
              <a:buFont typeface="Arial"/>
              <a:buChar char="•"/>
            </a:pPr>
            <a:r>
              <a:rPr lang="en-US" sz="2000" b="0" i="0" u="none" strike="noStrike" cap="none" dirty="0">
                <a:solidFill>
                  <a:srgbClr val="000000"/>
                </a:solidFill>
                <a:latin typeface="Arial"/>
                <a:ea typeface="Arial"/>
                <a:cs typeface="Arial"/>
                <a:sym typeface="Arial"/>
              </a:rPr>
              <a:t>service discovery provided by Eureka</a:t>
            </a:r>
          </a:p>
          <a:p>
            <a:pPr marL="457200" marR="0" lvl="0" indent="-355600" algn="l" rtl="0">
              <a:lnSpc>
                <a:spcPct val="115000"/>
              </a:lnSpc>
              <a:spcBef>
                <a:spcPts val="0"/>
              </a:spcBef>
              <a:spcAft>
                <a:spcPts val="0"/>
              </a:spcAft>
              <a:buClr>
                <a:schemeClr val="dk1"/>
              </a:buClr>
              <a:buSzPct val="100000"/>
              <a:buFont typeface="Arial"/>
              <a:buChar char="•"/>
            </a:pPr>
            <a:r>
              <a:rPr lang="en-US" sz="2000" b="0" i="0" u="none" strike="noStrike" cap="none" dirty="0">
                <a:solidFill>
                  <a:srgbClr val="000000"/>
                </a:solidFill>
                <a:latin typeface="Arial"/>
                <a:ea typeface="Arial"/>
                <a:cs typeface="Arial"/>
                <a:sym typeface="Arial"/>
              </a:rPr>
              <a:t>circuit breaker </a:t>
            </a:r>
            <a:r>
              <a:rPr lang="en-US" sz="2000" b="0" i="0" u="none" strike="noStrike" cap="none" dirty="0" smtClean="0">
                <a:solidFill>
                  <a:srgbClr val="000000"/>
                </a:solidFill>
                <a:latin typeface="Arial"/>
                <a:ea typeface="Arial"/>
                <a:cs typeface="Arial"/>
                <a:sym typeface="Arial"/>
              </a:rPr>
              <a:t>behavior</a:t>
            </a:r>
          </a:p>
        </p:txBody>
      </p:sp>
      <p:sp>
        <p:nvSpPr>
          <p:cNvPr id="235" name="Shape 235"/>
          <p:cNvSpPr txBox="1">
            <a:spLocks noGrp="1"/>
          </p:cNvSpPr>
          <p:nvPr>
            <p:ph type="title"/>
          </p:nvPr>
        </p:nvSpPr>
        <p:spPr>
          <a:xfrm>
            <a:off x="35963" y="325437"/>
            <a:ext cx="8777288" cy="884798"/>
          </a:xfrm>
          <a:prstGeom prst="rect">
            <a:avLst/>
          </a:prstGeom>
          <a:noFill/>
          <a:ln>
            <a:noFill/>
          </a:ln>
        </p:spPr>
        <p:txBody>
          <a:bodyPr lIns="91425" tIns="91425" rIns="91425" bIns="91425" anchor="b" anchorCtr="0">
            <a:noAutofit/>
          </a:bodyPr>
          <a:lstStyle/>
          <a:p>
            <a:pPr marL="0" marR="0" lvl="0" indent="0" algn="ctr" rtl="0">
              <a:lnSpc>
                <a:spcPct val="90000"/>
              </a:lnSpc>
              <a:spcBef>
                <a:spcPts val="0"/>
              </a:spcBef>
              <a:spcAft>
                <a:spcPts val="0"/>
              </a:spcAft>
              <a:buClr>
                <a:schemeClr val="dk2"/>
              </a:buClr>
              <a:buSzPct val="25000"/>
              <a:buFont typeface="Arial"/>
              <a:buNone/>
            </a:pPr>
            <a:r>
              <a:rPr lang="en-US" sz="2800" dirty="0" smtClean="0">
                <a:solidFill>
                  <a:schemeClr val="dk2"/>
                </a:solidFill>
              </a:rPr>
              <a:t>Application Framework                                  </a:t>
            </a:r>
            <a:br>
              <a:rPr lang="en-US" sz="2800" dirty="0" smtClean="0">
                <a:solidFill>
                  <a:schemeClr val="dk2"/>
                </a:solidFill>
              </a:rPr>
            </a:br>
            <a:r>
              <a:rPr lang="en-US" sz="2800" dirty="0" smtClean="0">
                <a:solidFill>
                  <a:schemeClr val="dk2"/>
                </a:solidFill>
              </a:rPr>
              <a:t>      </a:t>
            </a:r>
            <a:r>
              <a:rPr lang="en-US" sz="2800" dirty="0" err="1" smtClean="0">
                <a:solidFill>
                  <a:schemeClr val="dk2"/>
                </a:solidFill>
              </a:rPr>
              <a:t>Steeltoe</a:t>
            </a:r>
            <a:endParaRPr lang="en-US" sz="2800" dirty="0">
              <a:solidFill>
                <a:srgbClr val="33928A"/>
              </a:solidFill>
            </a:endParaRPr>
          </a:p>
        </p:txBody>
      </p:sp>
      <p:pic>
        <p:nvPicPr>
          <p:cNvPr id="236" name="Shape 236"/>
          <p:cNvPicPr preferRelativeResize="0"/>
          <p:nvPr/>
        </p:nvPicPr>
        <p:blipFill rotWithShape="1">
          <a:blip r:embed="rId3">
            <a:alphaModFix/>
          </a:blip>
          <a:srcRect/>
          <a:stretch/>
        </p:blipFill>
        <p:spPr>
          <a:xfrm>
            <a:off x="3510207" y="3362248"/>
            <a:ext cx="914400" cy="914400"/>
          </a:xfrm>
          <a:prstGeom prst="rect">
            <a:avLst/>
          </a:prstGeom>
          <a:noFill/>
          <a:ln>
            <a:noFill/>
          </a:ln>
        </p:spPr>
      </p:pic>
      <p:pic>
        <p:nvPicPr>
          <p:cNvPr id="237" name="Shape 237"/>
          <p:cNvPicPr preferRelativeResize="0"/>
          <p:nvPr/>
        </p:nvPicPr>
        <p:blipFill rotWithShape="1">
          <a:blip r:embed="rId4">
            <a:alphaModFix/>
          </a:blip>
          <a:srcRect/>
          <a:stretch/>
        </p:blipFill>
        <p:spPr>
          <a:xfrm>
            <a:off x="6278558" y="3362248"/>
            <a:ext cx="914400" cy="914400"/>
          </a:xfrm>
          <a:prstGeom prst="rect">
            <a:avLst/>
          </a:prstGeom>
          <a:noFill/>
          <a:ln>
            <a:noFill/>
          </a:ln>
        </p:spPr>
      </p:pic>
      <p:pic>
        <p:nvPicPr>
          <p:cNvPr id="238" name="Shape 238"/>
          <p:cNvPicPr preferRelativeResize="0"/>
          <p:nvPr/>
        </p:nvPicPr>
        <p:blipFill rotWithShape="1">
          <a:blip r:embed="rId5">
            <a:alphaModFix/>
          </a:blip>
          <a:srcRect/>
          <a:stretch/>
        </p:blipFill>
        <p:spPr>
          <a:xfrm>
            <a:off x="4894382" y="3362248"/>
            <a:ext cx="914400" cy="914400"/>
          </a:xfrm>
          <a:prstGeom prst="rect">
            <a:avLst/>
          </a:prstGeom>
          <a:noFill/>
          <a:ln>
            <a:noFill/>
          </a:ln>
        </p:spPr>
      </p:pic>
      <p:pic>
        <p:nvPicPr>
          <p:cNvPr id="239" name="Shape 239"/>
          <p:cNvPicPr preferRelativeResize="0"/>
          <p:nvPr/>
        </p:nvPicPr>
        <p:blipFill rotWithShape="1">
          <a:blip r:embed="rId6">
            <a:alphaModFix/>
          </a:blip>
          <a:srcRect/>
          <a:stretch/>
        </p:blipFill>
        <p:spPr>
          <a:xfrm>
            <a:off x="2126030" y="3362248"/>
            <a:ext cx="914400" cy="914400"/>
          </a:xfrm>
          <a:prstGeom prst="rect">
            <a:avLst/>
          </a:prstGeom>
          <a:noFill/>
          <a:ln>
            <a:noFill/>
          </a:ln>
        </p:spPr>
      </p:pic>
      <p:sp>
        <p:nvSpPr>
          <p:cNvPr id="240" name="Shape 240"/>
          <p:cNvSpPr txBox="1"/>
          <p:nvPr/>
        </p:nvSpPr>
        <p:spPr>
          <a:xfrm>
            <a:off x="2152914" y="4394335"/>
            <a:ext cx="873000"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Cloud</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Services</a:t>
            </a:r>
          </a:p>
        </p:txBody>
      </p:sp>
      <p:sp>
        <p:nvSpPr>
          <p:cNvPr id="241" name="Shape 241"/>
          <p:cNvSpPr txBox="1"/>
          <p:nvPr/>
        </p:nvSpPr>
        <p:spPr>
          <a:xfrm>
            <a:off x="3538714" y="4402226"/>
            <a:ext cx="851400"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Service</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Registry</a:t>
            </a:r>
          </a:p>
        </p:txBody>
      </p:sp>
      <p:sp>
        <p:nvSpPr>
          <p:cNvPr id="242" name="Shape 242"/>
          <p:cNvSpPr txBox="1"/>
          <p:nvPr/>
        </p:nvSpPr>
        <p:spPr>
          <a:xfrm>
            <a:off x="4985739" y="4402226"/>
            <a:ext cx="723299"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Config</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Server</a:t>
            </a:r>
          </a:p>
        </p:txBody>
      </p:sp>
      <p:sp>
        <p:nvSpPr>
          <p:cNvPr id="243" name="Shape 243"/>
          <p:cNvSpPr txBox="1"/>
          <p:nvPr/>
        </p:nvSpPr>
        <p:spPr>
          <a:xfrm>
            <a:off x="6331516" y="4402226"/>
            <a:ext cx="813300"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Circuit</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Breaker</a:t>
            </a:r>
          </a:p>
        </p:txBody>
      </p:sp>
      <p:pic>
        <p:nvPicPr>
          <p:cNvPr id="244" name="Shape 244"/>
          <p:cNvPicPr preferRelativeResize="0"/>
          <p:nvPr/>
        </p:nvPicPr>
        <p:blipFill rotWithShape="1">
          <a:blip r:embed="rId7">
            <a:alphaModFix/>
          </a:blip>
          <a:srcRect/>
          <a:stretch/>
        </p:blipFill>
        <p:spPr>
          <a:xfrm>
            <a:off x="1107666" y="168238"/>
            <a:ext cx="765675" cy="617699"/>
          </a:xfrm>
          <a:prstGeom prst="rect">
            <a:avLst/>
          </a:prstGeom>
          <a:noFill/>
          <a:ln>
            <a:noFill/>
          </a:ln>
        </p:spPr>
      </p:pic>
      <p:pic>
        <p:nvPicPr>
          <p:cNvPr id="245" name="Shape 245"/>
          <p:cNvPicPr preferRelativeResize="0"/>
          <p:nvPr/>
        </p:nvPicPr>
        <p:blipFill rotWithShape="1">
          <a:blip r:embed="rId8">
            <a:alphaModFix/>
          </a:blip>
          <a:srcRect/>
          <a:stretch/>
        </p:blipFill>
        <p:spPr>
          <a:xfrm>
            <a:off x="6730584" y="22862"/>
            <a:ext cx="2046627" cy="685100"/>
          </a:xfrm>
          <a:prstGeom prst="rect">
            <a:avLst/>
          </a:prstGeom>
          <a:noFill/>
          <a:ln>
            <a:noFill/>
          </a:ln>
        </p:spPr>
      </p:pic>
      <p:sp>
        <p:nvSpPr>
          <p:cNvPr id="246" name="Shape 246"/>
          <p:cNvSpPr txBox="1"/>
          <p:nvPr/>
        </p:nvSpPr>
        <p:spPr>
          <a:xfrm>
            <a:off x="103825" y="4610025"/>
            <a:ext cx="1536300" cy="307500"/>
          </a:xfrm>
          <a:prstGeom prst="rect">
            <a:avLst/>
          </a:prstGeom>
          <a:noFill/>
          <a:ln>
            <a:noFill/>
          </a:ln>
        </p:spPr>
        <p:txBody>
          <a:bodyPr lIns="91425" tIns="91425" rIns="91425" bIns="91425" anchor="ctr" anchorCtr="0">
            <a:noAutofit/>
          </a:bodyPr>
          <a:lstStyle/>
          <a:p>
            <a:pPr lvl="0" rtl="0">
              <a:spcBef>
                <a:spcPts val="0"/>
              </a:spcBef>
              <a:buNone/>
            </a:pPr>
            <a:r>
              <a:rPr lang="en-US" u="sng" dirty="0">
                <a:solidFill>
                  <a:schemeClr val="accent2"/>
                </a:solidFill>
                <a:hlinkClick r:id="rId9"/>
              </a:rPr>
              <a:t>http://steeltoe.io</a:t>
            </a:r>
            <a:r>
              <a:rPr lang="en-US" dirty="0">
                <a:solidFill>
                  <a:schemeClr val="lt2"/>
                </a:solidFill>
              </a:rPr>
              <a:t> </a:t>
            </a:r>
            <a:endParaRPr lang="en-US" dirty="0">
              <a:solidFill>
                <a:srgbClr val="33928A"/>
              </a:solidFill>
            </a:endParaRPr>
          </a:p>
        </p:txBody>
      </p:sp>
    </p:spTree>
    <p:extLst>
      <p:ext uri="{BB962C8B-B14F-4D97-AF65-F5344CB8AC3E}">
        <p14:creationId xmlns:p14="http://schemas.microsoft.com/office/powerpoint/2010/main" val="1992950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366712" y="1074737"/>
            <a:ext cx="8410499" cy="3383099"/>
          </a:xfrm>
          <a:prstGeom prst="rect">
            <a:avLst/>
          </a:prstGeom>
          <a:noFill/>
          <a:ln>
            <a:noFill/>
          </a:ln>
        </p:spPr>
        <p:txBody>
          <a:bodyPr lIns="91425" tIns="91425" rIns="91425" bIns="91425" anchor="t" anchorCtr="0">
            <a:noAutofit/>
          </a:bodyPr>
          <a:lstStyle/>
          <a:p>
            <a:pPr lvl="0" indent="0">
              <a:buNone/>
            </a:pPr>
            <a:r>
              <a:rPr lang="en-US" sz="2000" b="1" i="1" dirty="0" err="1"/>
              <a:t>Steeltoe</a:t>
            </a:r>
            <a:r>
              <a:rPr lang="en-US" sz="2000" dirty="0"/>
              <a:t> works...</a:t>
            </a:r>
          </a:p>
          <a:p>
            <a:pPr lvl="0" indent="0">
              <a:buNone/>
            </a:pPr>
            <a:r>
              <a:rPr lang="en-US" sz="2000" dirty="0" smtClean="0"/>
              <a:t>	with different versions of .NET framework </a:t>
            </a:r>
            <a:r>
              <a:rPr lang="en-US" sz="2000" i="1" u="sng" dirty="0"/>
              <a:t>and</a:t>
            </a:r>
            <a:r>
              <a:rPr lang="en-US" sz="2000" dirty="0"/>
              <a:t> with </a:t>
            </a:r>
            <a:r>
              <a:rPr lang="en-US" sz="2000" dirty="0" smtClean="0"/>
              <a:t>.NET core</a:t>
            </a:r>
            <a:endParaRPr lang="en-US" sz="2000" dirty="0"/>
          </a:p>
          <a:p>
            <a:pPr lvl="0" indent="0">
              <a:buNone/>
            </a:pPr>
            <a:r>
              <a:rPr lang="en-US" sz="2000" dirty="0" smtClean="0"/>
              <a:t>	on </a:t>
            </a:r>
            <a:r>
              <a:rPr lang="en-US" sz="2000" dirty="0"/>
              <a:t>Windows </a:t>
            </a:r>
            <a:r>
              <a:rPr lang="en-US" sz="2000" i="1" u="sng" dirty="0"/>
              <a:t>and</a:t>
            </a:r>
            <a:r>
              <a:rPr lang="en-US" sz="2000" dirty="0"/>
              <a:t> on Linux</a:t>
            </a:r>
          </a:p>
          <a:p>
            <a:pPr lvl="0" indent="0">
              <a:buNone/>
            </a:pPr>
            <a:r>
              <a:rPr lang="en-US" sz="2000" dirty="0" smtClean="0"/>
              <a:t>	standalone </a:t>
            </a:r>
            <a:r>
              <a:rPr lang="en-US" sz="2000" i="1" u="sng" dirty="0"/>
              <a:t>and</a:t>
            </a:r>
            <a:r>
              <a:rPr lang="en-US" sz="2000" dirty="0"/>
              <a:t> running on Cloud Foundry</a:t>
            </a:r>
          </a:p>
          <a:p>
            <a:pPr indent="88900">
              <a:lnSpc>
                <a:spcPct val="115000"/>
              </a:lnSpc>
              <a:spcBef>
                <a:spcPts val="0"/>
              </a:spcBef>
              <a:buSzPct val="25000"/>
              <a:buNone/>
            </a:pPr>
            <a:endParaRPr lang="en-US" sz="2000" b="0" i="0" u="none" strike="noStrike" cap="none" dirty="0" smtClean="0">
              <a:solidFill>
                <a:srgbClr val="000000"/>
              </a:solidFill>
              <a:latin typeface="Arial"/>
              <a:ea typeface="Arial"/>
              <a:cs typeface="Arial"/>
              <a:sym typeface="Arial"/>
            </a:endParaRPr>
          </a:p>
        </p:txBody>
      </p:sp>
      <p:sp>
        <p:nvSpPr>
          <p:cNvPr id="235" name="Shape 235"/>
          <p:cNvSpPr txBox="1">
            <a:spLocks noGrp="1"/>
          </p:cNvSpPr>
          <p:nvPr>
            <p:ph type="title"/>
          </p:nvPr>
        </p:nvSpPr>
        <p:spPr>
          <a:xfrm>
            <a:off x="35963" y="325437"/>
            <a:ext cx="8777288" cy="884798"/>
          </a:xfrm>
          <a:prstGeom prst="rect">
            <a:avLst/>
          </a:prstGeom>
          <a:noFill/>
          <a:ln>
            <a:noFill/>
          </a:ln>
        </p:spPr>
        <p:txBody>
          <a:bodyPr lIns="91425" tIns="91425" rIns="91425" bIns="91425" anchor="b" anchorCtr="0">
            <a:noAutofit/>
          </a:bodyPr>
          <a:lstStyle/>
          <a:p>
            <a:pPr marL="0" marR="0" lvl="0" indent="0" algn="ctr" rtl="0">
              <a:lnSpc>
                <a:spcPct val="90000"/>
              </a:lnSpc>
              <a:spcBef>
                <a:spcPts val="0"/>
              </a:spcBef>
              <a:spcAft>
                <a:spcPts val="0"/>
              </a:spcAft>
              <a:buClr>
                <a:schemeClr val="dk2"/>
              </a:buClr>
              <a:buSzPct val="25000"/>
              <a:buFont typeface="Arial"/>
              <a:buNone/>
            </a:pPr>
            <a:r>
              <a:rPr lang="en-US" sz="2800" dirty="0" smtClean="0">
                <a:solidFill>
                  <a:schemeClr val="dk2"/>
                </a:solidFill>
              </a:rPr>
              <a:t>Application Framework                                  </a:t>
            </a:r>
            <a:br>
              <a:rPr lang="en-US" sz="2800" dirty="0" smtClean="0">
                <a:solidFill>
                  <a:schemeClr val="dk2"/>
                </a:solidFill>
              </a:rPr>
            </a:br>
            <a:r>
              <a:rPr lang="en-US" sz="2800" dirty="0" smtClean="0">
                <a:solidFill>
                  <a:schemeClr val="dk2"/>
                </a:solidFill>
              </a:rPr>
              <a:t>      </a:t>
            </a:r>
            <a:r>
              <a:rPr lang="en-US" sz="2800" dirty="0" err="1" smtClean="0">
                <a:solidFill>
                  <a:schemeClr val="dk2"/>
                </a:solidFill>
              </a:rPr>
              <a:t>Steeltoe</a:t>
            </a:r>
            <a:endParaRPr lang="en-US" sz="2800" dirty="0">
              <a:solidFill>
                <a:srgbClr val="33928A"/>
              </a:solidFill>
            </a:endParaRPr>
          </a:p>
        </p:txBody>
      </p:sp>
      <p:pic>
        <p:nvPicPr>
          <p:cNvPr id="236" name="Shape 236"/>
          <p:cNvPicPr preferRelativeResize="0"/>
          <p:nvPr/>
        </p:nvPicPr>
        <p:blipFill rotWithShape="1">
          <a:blip r:embed="rId3">
            <a:alphaModFix/>
          </a:blip>
          <a:srcRect/>
          <a:stretch/>
        </p:blipFill>
        <p:spPr>
          <a:xfrm>
            <a:off x="3510207" y="3362248"/>
            <a:ext cx="914400" cy="914400"/>
          </a:xfrm>
          <a:prstGeom prst="rect">
            <a:avLst/>
          </a:prstGeom>
          <a:noFill/>
          <a:ln>
            <a:noFill/>
          </a:ln>
        </p:spPr>
      </p:pic>
      <p:pic>
        <p:nvPicPr>
          <p:cNvPr id="237" name="Shape 237"/>
          <p:cNvPicPr preferRelativeResize="0"/>
          <p:nvPr/>
        </p:nvPicPr>
        <p:blipFill rotWithShape="1">
          <a:blip r:embed="rId4">
            <a:alphaModFix/>
          </a:blip>
          <a:srcRect/>
          <a:stretch/>
        </p:blipFill>
        <p:spPr>
          <a:xfrm>
            <a:off x="6278558" y="3362248"/>
            <a:ext cx="914400" cy="914400"/>
          </a:xfrm>
          <a:prstGeom prst="rect">
            <a:avLst/>
          </a:prstGeom>
          <a:noFill/>
          <a:ln>
            <a:noFill/>
          </a:ln>
        </p:spPr>
      </p:pic>
      <p:pic>
        <p:nvPicPr>
          <p:cNvPr id="238" name="Shape 238"/>
          <p:cNvPicPr preferRelativeResize="0"/>
          <p:nvPr/>
        </p:nvPicPr>
        <p:blipFill rotWithShape="1">
          <a:blip r:embed="rId5">
            <a:alphaModFix/>
          </a:blip>
          <a:srcRect/>
          <a:stretch/>
        </p:blipFill>
        <p:spPr>
          <a:xfrm>
            <a:off x="4894382" y="3362248"/>
            <a:ext cx="914400" cy="914400"/>
          </a:xfrm>
          <a:prstGeom prst="rect">
            <a:avLst/>
          </a:prstGeom>
          <a:noFill/>
          <a:ln>
            <a:noFill/>
          </a:ln>
        </p:spPr>
      </p:pic>
      <p:pic>
        <p:nvPicPr>
          <p:cNvPr id="239" name="Shape 239"/>
          <p:cNvPicPr preferRelativeResize="0"/>
          <p:nvPr/>
        </p:nvPicPr>
        <p:blipFill rotWithShape="1">
          <a:blip r:embed="rId6">
            <a:alphaModFix/>
          </a:blip>
          <a:srcRect/>
          <a:stretch/>
        </p:blipFill>
        <p:spPr>
          <a:xfrm>
            <a:off x="2126030" y="3362248"/>
            <a:ext cx="914400" cy="914400"/>
          </a:xfrm>
          <a:prstGeom prst="rect">
            <a:avLst/>
          </a:prstGeom>
          <a:noFill/>
          <a:ln>
            <a:noFill/>
          </a:ln>
        </p:spPr>
      </p:pic>
      <p:sp>
        <p:nvSpPr>
          <p:cNvPr id="240" name="Shape 240"/>
          <p:cNvSpPr txBox="1"/>
          <p:nvPr/>
        </p:nvSpPr>
        <p:spPr>
          <a:xfrm>
            <a:off x="2152914" y="4394335"/>
            <a:ext cx="873000"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Cloud</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Services</a:t>
            </a:r>
          </a:p>
        </p:txBody>
      </p:sp>
      <p:sp>
        <p:nvSpPr>
          <p:cNvPr id="241" name="Shape 241"/>
          <p:cNvSpPr txBox="1"/>
          <p:nvPr/>
        </p:nvSpPr>
        <p:spPr>
          <a:xfrm>
            <a:off x="3538714" y="4402226"/>
            <a:ext cx="851400"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Service</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Registry</a:t>
            </a:r>
          </a:p>
        </p:txBody>
      </p:sp>
      <p:sp>
        <p:nvSpPr>
          <p:cNvPr id="242" name="Shape 242"/>
          <p:cNvSpPr txBox="1"/>
          <p:nvPr/>
        </p:nvSpPr>
        <p:spPr>
          <a:xfrm>
            <a:off x="4985739" y="4402226"/>
            <a:ext cx="723299"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Config</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Server</a:t>
            </a:r>
          </a:p>
        </p:txBody>
      </p:sp>
      <p:sp>
        <p:nvSpPr>
          <p:cNvPr id="243" name="Shape 243"/>
          <p:cNvSpPr txBox="1"/>
          <p:nvPr/>
        </p:nvSpPr>
        <p:spPr>
          <a:xfrm>
            <a:off x="6331516" y="4402226"/>
            <a:ext cx="813300" cy="523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Circuit</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4D4D4D"/>
                </a:solidFill>
                <a:latin typeface="Arial"/>
                <a:ea typeface="Arial"/>
                <a:cs typeface="Arial"/>
                <a:sym typeface="Arial"/>
              </a:rPr>
              <a:t>Breaker</a:t>
            </a:r>
          </a:p>
        </p:txBody>
      </p:sp>
      <p:sp>
        <p:nvSpPr>
          <p:cNvPr id="246" name="Shape 246"/>
          <p:cNvSpPr txBox="1"/>
          <p:nvPr/>
        </p:nvSpPr>
        <p:spPr>
          <a:xfrm>
            <a:off x="103825" y="4610025"/>
            <a:ext cx="1536300" cy="307500"/>
          </a:xfrm>
          <a:prstGeom prst="rect">
            <a:avLst/>
          </a:prstGeom>
          <a:noFill/>
          <a:ln>
            <a:noFill/>
          </a:ln>
        </p:spPr>
        <p:txBody>
          <a:bodyPr lIns="91425" tIns="91425" rIns="91425" bIns="91425" anchor="ctr" anchorCtr="0">
            <a:noAutofit/>
          </a:bodyPr>
          <a:lstStyle/>
          <a:p>
            <a:pPr lvl="0" rtl="0">
              <a:spcBef>
                <a:spcPts val="0"/>
              </a:spcBef>
              <a:buNone/>
            </a:pPr>
            <a:r>
              <a:rPr lang="en-US" u="sng" dirty="0">
                <a:solidFill>
                  <a:schemeClr val="accent2"/>
                </a:solidFill>
                <a:hlinkClick r:id="rId7"/>
              </a:rPr>
              <a:t>http://steeltoe.io</a:t>
            </a:r>
            <a:r>
              <a:rPr lang="en-US" dirty="0">
                <a:solidFill>
                  <a:schemeClr val="lt2"/>
                </a:solidFill>
              </a:rPr>
              <a:t> </a:t>
            </a:r>
            <a:endParaRPr lang="en-US" dirty="0">
              <a:solidFill>
                <a:srgbClr val="33928A"/>
              </a:solidFill>
            </a:endParaRPr>
          </a:p>
        </p:txBody>
      </p:sp>
    </p:spTree>
    <p:extLst>
      <p:ext uri="{BB962C8B-B14F-4D97-AF65-F5344CB8AC3E}">
        <p14:creationId xmlns:p14="http://schemas.microsoft.com/office/powerpoint/2010/main" val="1259896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925" y="1214900"/>
            <a:ext cx="3333750" cy="248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1"/>
          <p:cNvSpPr>
            <a:spLocks noGrp="1"/>
          </p:cNvSpPr>
          <p:nvPr>
            <p:ph type="title"/>
          </p:nvPr>
        </p:nvSpPr>
        <p:spPr/>
        <p:txBody>
          <a:bodyPr/>
          <a:lstStyle/>
          <a:p>
            <a:pPr algn="l"/>
            <a:r>
              <a:rPr lang="en-PH" sz="4000">
                <a:solidFill>
                  <a:srgbClr val="00AE9E"/>
                </a:solidFill>
                <a:latin typeface="Arial" charset="0"/>
                <a:ea typeface="MS PGothic" charset="0"/>
                <a:cs typeface="Arial" charset="0"/>
              </a:rPr>
              <a:t>Configuration Providers</a:t>
            </a:r>
          </a:p>
        </p:txBody>
      </p:sp>
      <p:sp>
        <p:nvSpPr>
          <p:cNvPr id="7" name="Content Placeholder 2"/>
          <p:cNvSpPr txBox="1">
            <a:spLocks/>
          </p:cNvSpPr>
          <p:nvPr/>
        </p:nvSpPr>
        <p:spPr bwMode="auto">
          <a:xfrm>
            <a:off x="457200" y="1062641"/>
            <a:ext cx="7067550" cy="3519404"/>
          </a:xfrm>
          <a:prstGeom prst="rect">
            <a:avLst/>
          </a:prstGeom>
          <a:noFill/>
          <a:ln w="9525">
            <a:noFill/>
            <a:miter lim="800000"/>
            <a:headEnd/>
            <a:tailEnd/>
          </a:ln>
        </p:spPr>
        <p:txBody>
          <a:bodyPr/>
          <a:lstStyle/>
          <a:p>
            <a:pPr marL="342900" indent="-342900" eaLnBrk="0" hangingPunct="0">
              <a:spcBef>
                <a:spcPct val="20000"/>
              </a:spcBef>
              <a:buFont typeface="Arial" pitchFamily="34" charset="0"/>
              <a:buNone/>
              <a:defRPr/>
            </a:pPr>
            <a:r>
              <a:rPr lang="en-PH" sz="2000" b="1" kern="0" dirty="0" smtClean="0">
                <a:latin typeface="+mn-lt"/>
                <a:ea typeface="MS PGothic" pitchFamily="34" charset="-128"/>
                <a:cs typeface="+mn-cs"/>
              </a:rPr>
              <a:t>Config </a:t>
            </a:r>
            <a:r>
              <a:rPr lang="en-PH" sz="2000" b="1" kern="0" dirty="0">
                <a:latin typeface="+mn-lt"/>
                <a:ea typeface="MS PGothic" pitchFamily="34" charset="-128"/>
                <a:cs typeface="+mn-cs"/>
              </a:rPr>
              <a:t>Server</a:t>
            </a:r>
          </a:p>
          <a:p>
            <a:pPr marL="342900" indent="-342900" eaLnBrk="0" hangingPunct="0">
              <a:spcBef>
                <a:spcPct val="20000"/>
              </a:spcBef>
              <a:buFont typeface="Arial" pitchFamily="34" charset="0"/>
              <a:buNone/>
              <a:defRPr/>
            </a:pPr>
            <a:r>
              <a:rPr lang="en-PH" sz="2000" b="1" kern="0" dirty="0">
                <a:latin typeface="+mn-lt"/>
                <a:ea typeface="MS PGothic" pitchFamily="34" charset="-128"/>
                <a:cs typeface="+mn-cs"/>
              </a:rPr>
              <a:t>  -  </a:t>
            </a:r>
            <a:r>
              <a:rPr lang="en-PH" sz="2000" kern="0" dirty="0">
                <a:latin typeface="+mn-lt"/>
                <a:ea typeface="MS PGothic" pitchFamily="34" charset="-128"/>
                <a:cs typeface="+mn-cs"/>
              </a:rPr>
              <a:t>Access </a:t>
            </a:r>
            <a:r>
              <a:rPr lang="en-PH" sz="2000" kern="0" dirty="0" err="1">
                <a:latin typeface="+mn-lt"/>
                <a:ea typeface="MS PGothic" pitchFamily="34" charset="-128"/>
                <a:cs typeface="+mn-cs"/>
              </a:rPr>
              <a:t>config</a:t>
            </a:r>
            <a:r>
              <a:rPr lang="en-PH" sz="2000" kern="0" dirty="0">
                <a:latin typeface="+mn-lt"/>
                <a:ea typeface="MS PGothic" pitchFamily="34" charset="-128"/>
                <a:cs typeface="+mn-cs"/>
              </a:rPr>
              <a:t> stored in </a:t>
            </a:r>
          </a:p>
          <a:p>
            <a:pPr marL="342900" indent="-342900" eaLnBrk="0" hangingPunct="0">
              <a:spcBef>
                <a:spcPct val="20000"/>
              </a:spcBef>
              <a:buFont typeface="Arial" pitchFamily="34" charset="0"/>
              <a:buNone/>
              <a:defRPr/>
            </a:pPr>
            <a:r>
              <a:rPr lang="en-PH" sz="2000" kern="0" dirty="0">
                <a:latin typeface="+mn-lt"/>
                <a:ea typeface="MS PGothic" pitchFamily="34" charset="-128"/>
                <a:cs typeface="+mn-cs"/>
              </a:rPr>
              <a:t>   </a:t>
            </a:r>
            <a:r>
              <a:rPr lang="en-PH" sz="2000" dirty="0" smtClean="0">
                <a:latin typeface="+mn-lt"/>
                <a:ea typeface="MS PGothic" pitchFamily="34" charset="-128"/>
                <a:cs typeface="+mn-cs"/>
              </a:rPr>
              <a:t>	</a:t>
            </a:r>
            <a:r>
              <a:rPr lang="en-PH" sz="2000" kern="0" dirty="0" smtClean="0">
                <a:latin typeface="+mn-lt"/>
                <a:ea typeface="MS PGothic" pitchFamily="34" charset="-128"/>
                <a:cs typeface="+mn-cs"/>
              </a:rPr>
              <a:t>Spring </a:t>
            </a:r>
            <a:r>
              <a:rPr lang="en-PH" sz="2000" kern="0" dirty="0">
                <a:latin typeface="+mn-lt"/>
                <a:ea typeface="MS PGothic" pitchFamily="34" charset="-128"/>
                <a:cs typeface="+mn-cs"/>
              </a:rPr>
              <a:t>Cloud Config Server</a:t>
            </a:r>
          </a:p>
          <a:p>
            <a:pPr marL="342900" indent="-342900" eaLnBrk="0" hangingPunct="0">
              <a:spcBef>
                <a:spcPct val="20000"/>
              </a:spcBef>
              <a:buFont typeface="Arial" pitchFamily="34" charset="0"/>
              <a:buNone/>
              <a:defRPr/>
            </a:pPr>
            <a:r>
              <a:rPr lang="en-PH" sz="2000" kern="0" dirty="0">
                <a:latin typeface="+mn-lt"/>
                <a:ea typeface="MS PGothic" pitchFamily="34" charset="-128"/>
                <a:cs typeface="+mn-cs"/>
              </a:rPr>
              <a:t>  -  Across all instances, all apps, all environments</a:t>
            </a:r>
          </a:p>
          <a:p>
            <a:pPr marL="342900" indent="-342900" eaLnBrk="0" hangingPunct="0">
              <a:spcBef>
                <a:spcPct val="20000"/>
              </a:spcBef>
              <a:buFont typeface="Arial" pitchFamily="34" charset="0"/>
              <a:buNone/>
              <a:defRPr/>
            </a:pPr>
            <a:endParaRPr lang="en-PH" sz="2000" kern="0" dirty="0">
              <a:latin typeface="+mn-lt"/>
              <a:ea typeface="MS PGothic" pitchFamily="34" charset="-128"/>
              <a:cs typeface="+mn-cs"/>
            </a:endParaRPr>
          </a:p>
        </p:txBody>
      </p:sp>
    </p:spTree>
    <p:extLst>
      <p:ext uri="{BB962C8B-B14F-4D97-AF65-F5344CB8AC3E}">
        <p14:creationId xmlns:p14="http://schemas.microsoft.com/office/powerpoint/2010/main" val="7727571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lgn="l"/>
            <a:r>
              <a:rPr lang="en-PH" sz="4000">
                <a:solidFill>
                  <a:srgbClr val="00AE9E"/>
                </a:solidFill>
                <a:latin typeface="Arial" charset="0"/>
                <a:ea typeface="MS PGothic" charset="0"/>
                <a:cs typeface="Arial" charset="0"/>
              </a:rPr>
              <a:t>About Spring Cloud Config Server</a:t>
            </a:r>
          </a:p>
        </p:txBody>
      </p:sp>
      <p:sp>
        <p:nvSpPr>
          <p:cNvPr id="18435" name="Rounded Rectangle 10"/>
          <p:cNvSpPr>
            <a:spLocks noChangeArrowheads="1"/>
          </p:cNvSpPr>
          <p:nvPr/>
        </p:nvSpPr>
        <p:spPr bwMode="auto">
          <a:xfrm>
            <a:off x="3429001" y="3482925"/>
            <a:ext cx="1076325" cy="561455"/>
          </a:xfrm>
          <a:prstGeom prst="roundRect">
            <a:avLst>
              <a:gd name="adj" fmla="val 3106"/>
            </a:avLst>
          </a:prstGeom>
          <a:solidFill>
            <a:schemeClr val="bg1"/>
          </a:solidFill>
          <a:ln w="25400">
            <a:solidFill>
              <a:schemeClr val="tx1"/>
            </a:solidFill>
            <a:round/>
            <a:headEnd/>
            <a:tailEnd/>
          </a:ln>
        </p:spPr>
        <p:txBody>
          <a:bodyPr anchor="ctr"/>
          <a:lstStyle/>
          <a:p>
            <a:pPr algn="ctr"/>
            <a:r>
              <a:rPr lang="en-PH" sz="1200" b="1"/>
              <a:t>App A</a:t>
            </a:r>
          </a:p>
        </p:txBody>
      </p:sp>
      <p:sp>
        <p:nvSpPr>
          <p:cNvPr id="18436" name="Rounded Rectangle 11"/>
          <p:cNvSpPr>
            <a:spLocks noChangeArrowheads="1"/>
          </p:cNvSpPr>
          <p:nvPr/>
        </p:nvSpPr>
        <p:spPr bwMode="auto">
          <a:xfrm>
            <a:off x="2690814" y="1874690"/>
            <a:ext cx="1076325" cy="561455"/>
          </a:xfrm>
          <a:prstGeom prst="roundRect">
            <a:avLst>
              <a:gd name="adj" fmla="val 3106"/>
            </a:avLst>
          </a:prstGeom>
          <a:solidFill>
            <a:schemeClr val="bg1"/>
          </a:solidFill>
          <a:ln w="25400">
            <a:solidFill>
              <a:schemeClr val="tx1"/>
            </a:solidFill>
            <a:round/>
            <a:headEnd/>
            <a:tailEnd/>
          </a:ln>
        </p:spPr>
        <p:txBody>
          <a:bodyPr anchor="ctr"/>
          <a:lstStyle/>
          <a:p>
            <a:pPr algn="ctr"/>
            <a:r>
              <a:rPr lang="en-PH" sz="1000" b="1"/>
              <a:t>Git</a:t>
            </a:r>
          </a:p>
          <a:p>
            <a:pPr algn="ctr"/>
            <a:r>
              <a:rPr lang="en-PH" sz="1000" b="1"/>
              <a:t>Repository</a:t>
            </a:r>
          </a:p>
        </p:txBody>
      </p:sp>
      <p:sp>
        <p:nvSpPr>
          <p:cNvPr id="18437" name="Rounded Rectangle 15"/>
          <p:cNvSpPr>
            <a:spLocks noChangeArrowheads="1"/>
          </p:cNvSpPr>
          <p:nvPr/>
        </p:nvSpPr>
        <p:spPr bwMode="auto">
          <a:xfrm>
            <a:off x="5062539" y="3482925"/>
            <a:ext cx="1076325" cy="561455"/>
          </a:xfrm>
          <a:prstGeom prst="roundRect">
            <a:avLst>
              <a:gd name="adj" fmla="val 3106"/>
            </a:avLst>
          </a:prstGeom>
          <a:solidFill>
            <a:schemeClr val="bg1"/>
          </a:solidFill>
          <a:ln w="25400">
            <a:solidFill>
              <a:schemeClr val="tx1"/>
            </a:solidFill>
            <a:round/>
            <a:headEnd/>
            <a:tailEnd/>
          </a:ln>
        </p:spPr>
        <p:txBody>
          <a:bodyPr anchor="ctr"/>
          <a:lstStyle/>
          <a:p>
            <a:pPr algn="ctr"/>
            <a:r>
              <a:rPr lang="en-PH" sz="1200" b="1"/>
              <a:t>App B</a:t>
            </a:r>
          </a:p>
        </p:txBody>
      </p:sp>
      <p:sp>
        <p:nvSpPr>
          <p:cNvPr id="18438" name="Rounded Rectangle 16"/>
          <p:cNvSpPr>
            <a:spLocks noChangeArrowheads="1"/>
          </p:cNvSpPr>
          <p:nvPr/>
        </p:nvSpPr>
        <p:spPr bwMode="auto">
          <a:xfrm>
            <a:off x="6529389" y="3482925"/>
            <a:ext cx="1076325" cy="561455"/>
          </a:xfrm>
          <a:prstGeom prst="roundRect">
            <a:avLst>
              <a:gd name="adj" fmla="val 3106"/>
            </a:avLst>
          </a:prstGeom>
          <a:solidFill>
            <a:schemeClr val="bg1"/>
          </a:solidFill>
          <a:ln w="25400">
            <a:solidFill>
              <a:schemeClr val="tx1"/>
            </a:solidFill>
            <a:round/>
            <a:headEnd/>
            <a:tailEnd/>
          </a:ln>
        </p:spPr>
        <p:txBody>
          <a:bodyPr anchor="ctr"/>
          <a:lstStyle/>
          <a:p>
            <a:pPr algn="ctr"/>
            <a:r>
              <a:rPr lang="en-PH" sz="1200" b="1"/>
              <a:t>App C</a:t>
            </a:r>
          </a:p>
        </p:txBody>
      </p:sp>
      <p:sp>
        <p:nvSpPr>
          <p:cNvPr id="18439" name="Rounded Rectangle 17"/>
          <p:cNvSpPr>
            <a:spLocks noChangeArrowheads="1"/>
          </p:cNvSpPr>
          <p:nvPr/>
        </p:nvSpPr>
        <p:spPr bwMode="auto">
          <a:xfrm>
            <a:off x="5062539" y="1874690"/>
            <a:ext cx="1076325" cy="561455"/>
          </a:xfrm>
          <a:prstGeom prst="roundRect">
            <a:avLst>
              <a:gd name="adj" fmla="val 3106"/>
            </a:avLst>
          </a:prstGeom>
          <a:solidFill>
            <a:schemeClr val="bg1"/>
          </a:solidFill>
          <a:ln w="25400">
            <a:solidFill>
              <a:schemeClr val="tx1"/>
            </a:solidFill>
            <a:round/>
            <a:headEnd/>
            <a:tailEnd/>
          </a:ln>
        </p:spPr>
        <p:txBody>
          <a:bodyPr anchor="ctr"/>
          <a:lstStyle/>
          <a:p>
            <a:pPr algn="ctr"/>
            <a:r>
              <a:rPr lang="en-PH" sz="1000" b="1"/>
              <a:t>Config Server</a:t>
            </a:r>
          </a:p>
        </p:txBody>
      </p:sp>
      <p:cxnSp>
        <p:nvCxnSpPr>
          <p:cNvPr id="18440" name="Straight Arrow Connector 19"/>
          <p:cNvCxnSpPr>
            <a:cxnSpLocks noChangeShapeType="1"/>
            <a:stCxn id="18436" idx="3"/>
            <a:endCxn id="18439" idx="1"/>
          </p:cNvCxnSpPr>
          <p:nvPr/>
        </p:nvCxnSpPr>
        <p:spPr bwMode="auto">
          <a:xfrm>
            <a:off x="3767138" y="2155417"/>
            <a:ext cx="1295400" cy="0"/>
          </a:xfrm>
          <a:prstGeom prst="straightConnector1">
            <a:avLst/>
          </a:prstGeom>
          <a:noFill/>
          <a:ln w="25400">
            <a:solidFill>
              <a:schemeClr val="tx1"/>
            </a:solidFill>
            <a:prstDash val="sysDash"/>
            <a:round/>
            <a:headEnd type="triangle" w="med" len="med"/>
            <a:tailEnd type="triangle" w="med" len="med"/>
          </a:ln>
        </p:spPr>
      </p:cxnSp>
      <p:cxnSp>
        <p:nvCxnSpPr>
          <p:cNvPr id="18441" name="Straight Arrow Connector 20"/>
          <p:cNvCxnSpPr>
            <a:cxnSpLocks noChangeShapeType="1"/>
            <a:stCxn id="18435" idx="0"/>
          </p:cNvCxnSpPr>
          <p:nvPr/>
        </p:nvCxnSpPr>
        <p:spPr bwMode="auto">
          <a:xfrm flipV="1">
            <a:off x="3967164" y="2436144"/>
            <a:ext cx="1095375" cy="1046781"/>
          </a:xfrm>
          <a:prstGeom prst="straightConnector1">
            <a:avLst/>
          </a:prstGeom>
          <a:noFill/>
          <a:ln w="25400">
            <a:solidFill>
              <a:schemeClr val="tx1"/>
            </a:solidFill>
            <a:round/>
            <a:headEnd type="triangle" w="med" len="med"/>
            <a:tailEnd/>
          </a:ln>
        </p:spPr>
      </p:cxnSp>
      <p:cxnSp>
        <p:nvCxnSpPr>
          <p:cNvPr id="18442" name="Straight Arrow Connector 27"/>
          <p:cNvCxnSpPr>
            <a:cxnSpLocks noChangeShapeType="1"/>
            <a:stCxn id="18437" idx="0"/>
            <a:endCxn id="18439" idx="2"/>
          </p:cNvCxnSpPr>
          <p:nvPr/>
        </p:nvCxnSpPr>
        <p:spPr bwMode="auto">
          <a:xfrm flipV="1">
            <a:off x="5600700" y="2436144"/>
            <a:ext cx="0" cy="1046781"/>
          </a:xfrm>
          <a:prstGeom prst="straightConnector1">
            <a:avLst/>
          </a:prstGeom>
          <a:noFill/>
          <a:ln w="25400">
            <a:solidFill>
              <a:schemeClr val="tx1"/>
            </a:solidFill>
            <a:round/>
            <a:headEnd type="triangle" w="med" len="med"/>
            <a:tailEnd/>
          </a:ln>
        </p:spPr>
      </p:cxnSp>
      <p:cxnSp>
        <p:nvCxnSpPr>
          <p:cNvPr id="18443" name="Straight Arrow Connector 30"/>
          <p:cNvCxnSpPr>
            <a:cxnSpLocks noChangeShapeType="1"/>
            <a:stCxn id="18438" idx="0"/>
          </p:cNvCxnSpPr>
          <p:nvPr/>
        </p:nvCxnSpPr>
        <p:spPr bwMode="auto">
          <a:xfrm flipH="1" flipV="1">
            <a:off x="6138864" y="2436144"/>
            <a:ext cx="928687" cy="1046781"/>
          </a:xfrm>
          <a:prstGeom prst="straightConnector1">
            <a:avLst/>
          </a:prstGeom>
          <a:noFill/>
          <a:ln w="25400">
            <a:solidFill>
              <a:schemeClr val="tx1"/>
            </a:solidFill>
            <a:round/>
            <a:headEnd type="triangle" w="med" len="med"/>
            <a:tailEnd/>
          </a:ln>
        </p:spPr>
      </p:cxnSp>
      <p:sp>
        <p:nvSpPr>
          <p:cNvPr id="18444" name="TextBox 38"/>
          <p:cNvSpPr txBox="1">
            <a:spLocks noChangeArrowheads="1"/>
          </p:cNvSpPr>
          <p:nvPr/>
        </p:nvSpPr>
        <p:spPr bwMode="auto">
          <a:xfrm>
            <a:off x="5600701" y="2624882"/>
            <a:ext cx="785813" cy="4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eaLnBrk="1" hangingPunct="1"/>
            <a:r>
              <a:rPr lang="en-PH" sz="1200"/>
              <a:t>3. Pull</a:t>
            </a:r>
          </a:p>
          <a:p>
            <a:pPr eaLnBrk="1" hangingPunct="1"/>
            <a:r>
              <a:rPr lang="en-PH" sz="1200"/>
              <a:t>config</a:t>
            </a:r>
          </a:p>
        </p:txBody>
      </p:sp>
      <p:sp>
        <p:nvSpPr>
          <p:cNvPr id="18445" name="TextBox 39"/>
          <p:cNvSpPr txBox="1">
            <a:spLocks noChangeArrowheads="1"/>
          </p:cNvSpPr>
          <p:nvPr/>
        </p:nvSpPr>
        <p:spPr bwMode="auto">
          <a:xfrm>
            <a:off x="1309689" y="2382220"/>
            <a:ext cx="1381125" cy="27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eaLnBrk="1" hangingPunct="1"/>
            <a:r>
              <a:rPr lang="en-PH" sz="1200"/>
              <a:t>1. Push config</a:t>
            </a:r>
          </a:p>
        </p:txBody>
      </p:sp>
      <p:sp>
        <p:nvSpPr>
          <p:cNvPr id="18446" name="TextBox 40"/>
          <p:cNvSpPr txBox="1">
            <a:spLocks noChangeArrowheads="1"/>
          </p:cNvSpPr>
          <p:nvPr/>
        </p:nvSpPr>
        <p:spPr bwMode="auto">
          <a:xfrm>
            <a:off x="3957639" y="1644715"/>
            <a:ext cx="1095375" cy="4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eaLnBrk="1" hangingPunct="1"/>
            <a:r>
              <a:rPr lang="en-PH" sz="1200"/>
              <a:t>2. Source</a:t>
            </a:r>
          </a:p>
          <a:p>
            <a:pPr eaLnBrk="1" hangingPunct="1"/>
            <a:r>
              <a:rPr lang="en-PH" sz="1200"/>
              <a:t>config</a:t>
            </a:r>
          </a:p>
        </p:txBody>
      </p:sp>
      <p:grpSp>
        <p:nvGrpSpPr>
          <p:cNvPr id="18447" name="Group 45"/>
          <p:cNvGrpSpPr>
            <a:grpSpLocks/>
          </p:cNvGrpSpPr>
          <p:nvPr/>
        </p:nvGrpSpPr>
        <p:grpSpPr bwMode="auto">
          <a:xfrm>
            <a:off x="1533525" y="2921469"/>
            <a:ext cx="538163" cy="437745"/>
            <a:chOff x="1501776" y="2643188"/>
            <a:chExt cx="538163" cy="437833"/>
          </a:xfrm>
        </p:grpSpPr>
        <p:sp>
          <p:nvSpPr>
            <p:cNvPr id="18449" name="Rounded Rectangle 41"/>
            <p:cNvSpPr>
              <a:spLocks noChangeArrowheads="1"/>
            </p:cNvSpPr>
            <p:nvPr/>
          </p:nvSpPr>
          <p:spPr bwMode="auto">
            <a:xfrm>
              <a:off x="1543051" y="2643188"/>
              <a:ext cx="457200" cy="395288"/>
            </a:xfrm>
            <a:prstGeom prst="roundRect">
              <a:avLst>
                <a:gd name="adj" fmla="val 3106"/>
              </a:avLst>
            </a:prstGeom>
            <a:solidFill>
              <a:schemeClr val="bg1"/>
            </a:solidFill>
            <a:ln w="25400">
              <a:solidFill>
                <a:schemeClr val="tx1"/>
              </a:solidFill>
              <a:round/>
              <a:headEnd/>
              <a:tailEnd/>
            </a:ln>
          </p:spPr>
          <p:txBody>
            <a:bodyPr anchor="ctr"/>
            <a:lstStyle/>
            <a:p>
              <a:pPr algn="ctr"/>
              <a:endParaRPr lang="en-PH" sz="1000" b="1"/>
            </a:p>
          </p:txBody>
        </p:sp>
        <p:sp>
          <p:nvSpPr>
            <p:cNvPr id="18450" name="Rounded Rectangle 42"/>
            <p:cNvSpPr>
              <a:spLocks noChangeArrowheads="1"/>
            </p:cNvSpPr>
            <p:nvPr/>
          </p:nvSpPr>
          <p:spPr bwMode="auto">
            <a:xfrm>
              <a:off x="1571623" y="2665263"/>
              <a:ext cx="390528" cy="347813"/>
            </a:xfrm>
            <a:prstGeom prst="roundRect">
              <a:avLst>
                <a:gd name="adj" fmla="val 3106"/>
              </a:avLst>
            </a:prstGeom>
            <a:solidFill>
              <a:schemeClr val="bg1"/>
            </a:solidFill>
            <a:ln w="19050">
              <a:solidFill>
                <a:schemeClr val="tx1"/>
              </a:solidFill>
              <a:round/>
              <a:headEnd/>
              <a:tailEnd/>
            </a:ln>
          </p:spPr>
          <p:txBody>
            <a:bodyPr anchor="ctr"/>
            <a:lstStyle/>
            <a:p>
              <a:pPr algn="ctr"/>
              <a:endParaRPr lang="en-PH" sz="1000" b="1"/>
            </a:p>
          </p:txBody>
        </p:sp>
        <p:sp>
          <p:nvSpPr>
            <p:cNvPr id="18451" name="Rounded Rectangle 43"/>
            <p:cNvSpPr>
              <a:spLocks noChangeArrowheads="1"/>
            </p:cNvSpPr>
            <p:nvPr/>
          </p:nvSpPr>
          <p:spPr bwMode="auto">
            <a:xfrm>
              <a:off x="1501776" y="3035301"/>
              <a:ext cx="538163" cy="45720"/>
            </a:xfrm>
            <a:prstGeom prst="roundRect">
              <a:avLst>
                <a:gd name="adj" fmla="val 3106"/>
              </a:avLst>
            </a:prstGeom>
            <a:solidFill>
              <a:schemeClr val="bg1"/>
            </a:solidFill>
            <a:ln w="25400">
              <a:solidFill>
                <a:schemeClr val="tx1"/>
              </a:solidFill>
              <a:round/>
              <a:headEnd/>
              <a:tailEnd/>
            </a:ln>
          </p:spPr>
          <p:txBody>
            <a:bodyPr anchor="ctr"/>
            <a:lstStyle/>
            <a:p>
              <a:pPr algn="ctr"/>
              <a:endParaRPr lang="en-PH" sz="1000" b="1"/>
            </a:p>
          </p:txBody>
        </p:sp>
      </p:grpSp>
      <p:cxnSp>
        <p:nvCxnSpPr>
          <p:cNvPr id="18448" name="Straight Arrow Connector 46"/>
          <p:cNvCxnSpPr>
            <a:cxnSpLocks noChangeShapeType="1"/>
          </p:cNvCxnSpPr>
          <p:nvPr/>
        </p:nvCxnSpPr>
        <p:spPr bwMode="auto">
          <a:xfrm flipH="1">
            <a:off x="2038351" y="2436144"/>
            <a:ext cx="633413" cy="485326"/>
          </a:xfrm>
          <a:prstGeom prst="straightConnector1">
            <a:avLst/>
          </a:prstGeom>
          <a:noFill/>
          <a:ln w="25400">
            <a:solidFill>
              <a:schemeClr val="tx1"/>
            </a:solidFill>
            <a:round/>
            <a:headEnd type="triangle" w="med" len="med"/>
            <a:tailEnd/>
          </a:ln>
        </p:spPr>
      </p:cxnSp>
    </p:spTree>
    <p:extLst>
      <p:ext uri="{BB962C8B-B14F-4D97-AF65-F5344CB8AC3E}">
        <p14:creationId xmlns:p14="http://schemas.microsoft.com/office/powerpoint/2010/main" val="33021457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881834"/>
            <a:ext cx="4343400" cy="3378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pPr algn="l"/>
            <a:r>
              <a:rPr lang="en-PH" sz="4000">
                <a:solidFill>
                  <a:srgbClr val="00AE9E"/>
                </a:solidFill>
                <a:latin typeface="Arial" charset="0"/>
                <a:ea typeface="MS PGothic" charset="0"/>
                <a:cs typeface="Arial" charset="0"/>
              </a:rPr>
              <a:t>Service Discovery</a:t>
            </a:r>
          </a:p>
        </p:txBody>
      </p:sp>
      <p:sp>
        <p:nvSpPr>
          <p:cNvPr id="19460" name="Content Placeholder 4"/>
          <p:cNvSpPr>
            <a:spLocks noGrp="1"/>
          </p:cNvSpPr>
          <p:nvPr>
            <p:ph idx="1"/>
          </p:nvPr>
        </p:nvSpPr>
        <p:spPr>
          <a:xfrm>
            <a:off x="457201" y="1200626"/>
            <a:ext cx="4448175" cy="3394107"/>
          </a:xfrm>
        </p:spPr>
        <p:txBody>
          <a:bodyPr/>
          <a:lstStyle/>
          <a:p>
            <a:pPr>
              <a:buFontTx/>
              <a:buNone/>
            </a:pPr>
            <a:r>
              <a:rPr lang="en-PH" sz="2000" b="1" dirty="0">
                <a:latin typeface="Arial" charset="0"/>
                <a:ea typeface="MS PGothic" charset="0"/>
                <a:cs typeface="Arial" charset="0"/>
              </a:rPr>
              <a:t>Service Discovery Client</a:t>
            </a:r>
          </a:p>
          <a:p>
            <a:pPr>
              <a:buFontTx/>
              <a:buNone/>
            </a:pPr>
            <a:endParaRPr lang="en-PH" sz="2000" dirty="0">
              <a:latin typeface="Arial" charset="0"/>
              <a:ea typeface="MS PGothic" charset="0"/>
              <a:cs typeface="Arial" charset="0"/>
            </a:endParaRPr>
          </a:p>
          <a:p>
            <a:pPr lvl="1"/>
            <a:r>
              <a:rPr lang="en-PH" sz="2000" dirty="0" smtClean="0">
                <a:latin typeface="Arial" charset="0"/>
                <a:cs typeface="Arial" charset="0"/>
              </a:rPr>
              <a:t>- .</a:t>
            </a:r>
            <a:r>
              <a:rPr lang="en-PH" sz="2000" dirty="0">
                <a:latin typeface="Arial" charset="0"/>
                <a:cs typeface="Arial" charset="0"/>
              </a:rPr>
              <a:t>NET client for Netflix Eureka</a:t>
            </a:r>
          </a:p>
          <a:p>
            <a:pPr lvl="1"/>
            <a:r>
              <a:rPr lang="en-PH" sz="2000" dirty="0">
                <a:latin typeface="Arial" charset="0"/>
                <a:cs typeface="Arial" charset="0"/>
              </a:rPr>
              <a:t>Implements Service Discovery design </a:t>
            </a:r>
          </a:p>
          <a:p>
            <a:pPr lvl="1">
              <a:buFontTx/>
              <a:buNone/>
            </a:pPr>
            <a:r>
              <a:rPr lang="en-PH" sz="2000" dirty="0" smtClean="0">
                <a:latin typeface="Arial" charset="0"/>
                <a:cs typeface="Arial" charset="0"/>
              </a:rPr>
              <a:t>pattern</a:t>
            </a:r>
            <a:endParaRPr lang="en-PH" sz="2000" dirty="0">
              <a:latin typeface="Arial" charset="0"/>
              <a:cs typeface="Arial" charset="0"/>
            </a:endParaRPr>
          </a:p>
          <a:p>
            <a:pPr lvl="1"/>
            <a:r>
              <a:rPr lang="en-PH" sz="2000" dirty="0" smtClean="0">
                <a:latin typeface="Arial" charset="0"/>
                <a:cs typeface="Arial" charset="0"/>
              </a:rPr>
              <a:t>- Dynamically </a:t>
            </a:r>
            <a:r>
              <a:rPr lang="en-PH" sz="2000" dirty="0">
                <a:latin typeface="Arial" charset="0"/>
                <a:cs typeface="Arial" charset="0"/>
              </a:rPr>
              <a:t>discover and call </a:t>
            </a:r>
          </a:p>
          <a:p>
            <a:pPr lvl="1">
              <a:buFontTx/>
              <a:buNone/>
            </a:pPr>
            <a:r>
              <a:rPr lang="en-PH" sz="2000" dirty="0" smtClean="0">
                <a:latin typeface="Arial" charset="0"/>
                <a:cs typeface="Arial" charset="0"/>
              </a:rPr>
              <a:t>registered </a:t>
            </a:r>
            <a:r>
              <a:rPr lang="en-PH" sz="2000" dirty="0">
                <a:latin typeface="Arial" charset="0"/>
                <a:cs typeface="Arial" charset="0"/>
              </a:rPr>
              <a:t>services</a:t>
            </a:r>
          </a:p>
        </p:txBody>
      </p:sp>
    </p:spTree>
    <p:extLst>
      <p:ext uri="{BB962C8B-B14F-4D97-AF65-F5344CB8AC3E}">
        <p14:creationId xmlns:p14="http://schemas.microsoft.com/office/powerpoint/2010/main" val="40426681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l"/>
            <a:r>
              <a:rPr lang="en-PH" sz="4000">
                <a:solidFill>
                  <a:srgbClr val="00AE9E"/>
                </a:solidFill>
                <a:latin typeface="Arial" charset="0"/>
                <a:ea typeface="MS PGothic" charset="0"/>
                <a:cs typeface="Arial" charset="0"/>
              </a:rPr>
              <a:t>About Eureka Server</a:t>
            </a:r>
          </a:p>
        </p:txBody>
      </p:sp>
      <p:grpSp>
        <p:nvGrpSpPr>
          <p:cNvPr id="20483" name="Group 29"/>
          <p:cNvGrpSpPr>
            <a:grpSpLocks/>
          </p:cNvGrpSpPr>
          <p:nvPr/>
        </p:nvGrpSpPr>
        <p:grpSpPr bwMode="auto">
          <a:xfrm>
            <a:off x="1257300" y="2969051"/>
            <a:ext cx="2095500" cy="1494041"/>
            <a:chOff x="6010275" y="1063625"/>
            <a:chExt cx="2095500" cy="1495425"/>
          </a:xfrm>
        </p:grpSpPr>
        <p:sp>
          <p:nvSpPr>
            <p:cNvPr id="20500" name="Rounded Rectangle 10"/>
            <p:cNvSpPr>
              <a:spLocks noChangeArrowheads="1"/>
            </p:cNvSpPr>
            <p:nvPr/>
          </p:nvSpPr>
          <p:spPr bwMode="auto">
            <a:xfrm>
              <a:off x="6010275" y="1063625"/>
              <a:ext cx="1181100" cy="581025"/>
            </a:xfrm>
            <a:prstGeom prst="roundRect">
              <a:avLst>
                <a:gd name="adj" fmla="val 6829"/>
              </a:avLst>
            </a:prstGeom>
            <a:solidFill>
              <a:schemeClr val="bg1"/>
            </a:solidFill>
            <a:ln w="28575">
              <a:solidFill>
                <a:schemeClr val="tx1"/>
              </a:solidFill>
              <a:round/>
              <a:headEnd/>
              <a:tailEnd/>
            </a:ln>
          </p:spPr>
          <p:txBody>
            <a:bodyPr/>
            <a:lstStyle/>
            <a:p>
              <a:r>
                <a:rPr lang="en-PH"/>
                <a:t> </a:t>
              </a:r>
            </a:p>
          </p:txBody>
        </p:sp>
        <p:sp>
          <p:nvSpPr>
            <p:cNvPr id="20501" name="Rounded Rectangle 14"/>
            <p:cNvSpPr>
              <a:spLocks noChangeArrowheads="1"/>
            </p:cNvSpPr>
            <p:nvPr/>
          </p:nvSpPr>
          <p:spPr bwMode="auto">
            <a:xfrm>
              <a:off x="6162675" y="1216025"/>
              <a:ext cx="1181100" cy="581025"/>
            </a:xfrm>
            <a:prstGeom prst="roundRect">
              <a:avLst>
                <a:gd name="adj" fmla="val 6829"/>
              </a:avLst>
            </a:prstGeom>
            <a:solidFill>
              <a:schemeClr val="bg1"/>
            </a:solidFill>
            <a:ln w="28575">
              <a:solidFill>
                <a:schemeClr val="tx1"/>
              </a:solidFill>
              <a:round/>
              <a:headEnd/>
              <a:tailEnd/>
            </a:ln>
          </p:spPr>
          <p:txBody>
            <a:bodyPr/>
            <a:lstStyle/>
            <a:p>
              <a:r>
                <a:rPr lang="en-PH"/>
                <a:t> </a:t>
              </a:r>
            </a:p>
          </p:txBody>
        </p:sp>
        <p:sp>
          <p:nvSpPr>
            <p:cNvPr id="20502" name="Rounded Rectangle 15"/>
            <p:cNvSpPr>
              <a:spLocks noChangeArrowheads="1"/>
            </p:cNvSpPr>
            <p:nvPr/>
          </p:nvSpPr>
          <p:spPr bwMode="auto">
            <a:xfrm>
              <a:off x="6315075" y="1368425"/>
              <a:ext cx="1181100" cy="581025"/>
            </a:xfrm>
            <a:prstGeom prst="roundRect">
              <a:avLst>
                <a:gd name="adj" fmla="val 6829"/>
              </a:avLst>
            </a:prstGeom>
            <a:solidFill>
              <a:schemeClr val="bg1"/>
            </a:solidFill>
            <a:ln w="28575">
              <a:solidFill>
                <a:schemeClr val="tx1"/>
              </a:solidFill>
              <a:round/>
              <a:headEnd/>
              <a:tailEnd/>
            </a:ln>
          </p:spPr>
          <p:txBody>
            <a:bodyPr/>
            <a:lstStyle/>
            <a:p>
              <a:r>
                <a:rPr lang="en-PH"/>
                <a:t> </a:t>
              </a:r>
            </a:p>
          </p:txBody>
        </p:sp>
        <p:sp>
          <p:nvSpPr>
            <p:cNvPr id="20503" name="Rounded Rectangle 16"/>
            <p:cNvSpPr>
              <a:spLocks noChangeArrowheads="1"/>
            </p:cNvSpPr>
            <p:nvPr/>
          </p:nvSpPr>
          <p:spPr bwMode="auto">
            <a:xfrm>
              <a:off x="6467475" y="1520825"/>
              <a:ext cx="1181100" cy="581025"/>
            </a:xfrm>
            <a:prstGeom prst="roundRect">
              <a:avLst>
                <a:gd name="adj" fmla="val 6829"/>
              </a:avLst>
            </a:prstGeom>
            <a:solidFill>
              <a:schemeClr val="bg1"/>
            </a:solidFill>
            <a:ln w="28575">
              <a:solidFill>
                <a:schemeClr val="tx1"/>
              </a:solidFill>
              <a:round/>
              <a:headEnd/>
              <a:tailEnd/>
            </a:ln>
          </p:spPr>
          <p:txBody>
            <a:bodyPr/>
            <a:lstStyle/>
            <a:p>
              <a:r>
                <a:rPr lang="en-PH"/>
                <a:t> </a:t>
              </a:r>
            </a:p>
          </p:txBody>
        </p:sp>
        <p:sp>
          <p:nvSpPr>
            <p:cNvPr id="20504" name="Rounded Rectangle 17"/>
            <p:cNvSpPr>
              <a:spLocks noChangeArrowheads="1"/>
            </p:cNvSpPr>
            <p:nvPr/>
          </p:nvSpPr>
          <p:spPr bwMode="auto">
            <a:xfrm>
              <a:off x="6619875" y="1673225"/>
              <a:ext cx="1181100" cy="581025"/>
            </a:xfrm>
            <a:prstGeom prst="roundRect">
              <a:avLst>
                <a:gd name="adj" fmla="val 6829"/>
              </a:avLst>
            </a:prstGeom>
            <a:solidFill>
              <a:schemeClr val="bg1"/>
            </a:solidFill>
            <a:ln w="28575">
              <a:solidFill>
                <a:schemeClr val="tx1"/>
              </a:solidFill>
              <a:round/>
              <a:headEnd/>
              <a:tailEnd/>
            </a:ln>
          </p:spPr>
          <p:txBody>
            <a:bodyPr/>
            <a:lstStyle/>
            <a:p>
              <a:r>
                <a:rPr lang="en-PH"/>
                <a:t> </a:t>
              </a:r>
            </a:p>
          </p:txBody>
        </p:sp>
        <p:sp>
          <p:nvSpPr>
            <p:cNvPr id="20505" name="Rounded Rectangle 18"/>
            <p:cNvSpPr>
              <a:spLocks noChangeArrowheads="1"/>
            </p:cNvSpPr>
            <p:nvPr/>
          </p:nvSpPr>
          <p:spPr bwMode="auto">
            <a:xfrm>
              <a:off x="6772275" y="1825625"/>
              <a:ext cx="1181100" cy="581025"/>
            </a:xfrm>
            <a:prstGeom prst="roundRect">
              <a:avLst>
                <a:gd name="adj" fmla="val 6829"/>
              </a:avLst>
            </a:prstGeom>
            <a:solidFill>
              <a:schemeClr val="bg1"/>
            </a:solidFill>
            <a:ln w="28575">
              <a:solidFill>
                <a:schemeClr val="tx1"/>
              </a:solidFill>
              <a:round/>
              <a:headEnd/>
              <a:tailEnd/>
            </a:ln>
          </p:spPr>
          <p:txBody>
            <a:bodyPr/>
            <a:lstStyle/>
            <a:p>
              <a:r>
                <a:rPr lang="en-PH"/>
                <a:t> </a:t>
              </a:r>
            </a:p>
          </p:txBody>
        </p:sp>
        <p:sp>
          <p:nvSpPr>
            <p:cNvPr id="20506" name="Rounded Rectangle 19"/>
            <p:cNvSpPr>
              <a:spLocks noChangeArrowheads="1"/>
            </p:cNvSpPr>
            <p:nvPr/>
          </p:nvSpPr>
          <p:spPr bwMode="auto">
            <a:xfrm>
              <a:off x="6924675" y="1978025"/>
              <a:ext cx="1181100" cy="581025"/>
            </a:xfrm>
            <a:prstGeom prst="roundRect">
              <a:avLst>
                <a:gd name="adj" fmla="val 6829"/>
              </a:avLst>
            </a:prstGeom>
            <a:solidFill>
              <a:schemeClr val="bg1"/>
            </a:solidFill>
            <a:ln w="28575">
              <a:solidFill>
                <a:schemeClr val="tx1"/>
              </a:solidFill>
              <a:round/>
              <a:headEnd/>
              <a:tailEnd/>
            </a:ln>
          </p:spPr>
          <p:txBody>
            <a:bodyPr anchor="ctr"/>
            <a:lstStyle/>
            <a:p>
              <a:pPr algn="ctr"/>
              <a:r>
                <a:rPr lang="en-PH" sz="1200" b="1"/>
                <a:t>Producer</a:t>
              </a:r>
            </a:p>
          </p:txBody>
        </p:sp>
      </p:grpSp>
      <p:sp>
        <p:nvSpPr>
          <p:cNvPr id="20484" name="TextBox 22"/>
          <p:cNvSpPr txBox="1">
            <a:spLocks noChangeArrowheads="1"/>
          </p:cNvSpPr>
          <p:nvPr/>
        </p:nvSpPr>
        <p:spPr bwMode="auto">
          <a:xfrm>
            <a:off x="1876425" y="2229961"/>
            <a:ext cx="1123950" cy="27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eaLnBrk="1" hangingPunct="1"/>
            <a:r>
              <a:rPr lang="en-PH" sz="1200" b="1"/>
              <a:t>1. register</a:t>
            </a:r>
          </a:p>
        </p:txBody>
      </p:sp>
      <p:sp>
        <p:nvSpPr>
          <p:cNvPr id="20485" name="TextBox 23"/>
          <p:cNvSpPr txBox="1">
            <a:spLocks noChangeArrowheads="1"/>
          </p:cNvSpPr>
          <p:nvPr/>
        </p:nvSpPr>
        <p:spPr bwMode="auto">
          <a:xfrm>
            <a:off x="5753100" y="2969051"/>
            <a:ext cx="1123950" cy="27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eaLnBrk="1" hangingPunct="1"/>
            <a:r>
              <a:rPr lang="en-PH" sz="1200" b="1"/>
              <a:t>2. discover</a:t>
            </a:r>
          </a:p>
        </p:txBody>
      </p:sp>
      <p:sp>
        <p:nvSpPr>
          <p:cNvPr id="20486" name="TextBox 24"/>
          <p:cNvSpPr txBox="1">
            <a:spLocks noChangeArrowheads="1"/>
          </p:cNvSpPr>
          <p:nvPr/>
        </p:nvSpPr>
        <p:spPr bwMode="auto">
          <a:xfrm>
            <a:off x="4535488" y="4226775"/>
            <a:ext cx="1122362" cy="27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eaLnBrk="1" hangingPunct="1"/>
            <a:r>
              <a:rPr lang="en-PH" sz="1200" b="1"/>
              <a:t>3. connect</a:t>
            </a:r>
          </a:p>
        </p:txBody>
      </p:sp>
      <p:grpSp>
        <p:nvGrpSpPr>
          <p:cNvPr id="20487" name="Group 27"/>
          <p:cNvGrpSpPr>
            <a:grpSpLocks/>
          </p:cNvGrpSpPr>
          <p:nvPr/>
        </p:nvGrpSpPr>
        <p:grpSpPr bwMode="auto">
          <a:xfrm>
            <a:off x="3586163" y="1367159"/>
            <a:ext cx="1644650" cy="1337025"/>
            <a:chOff x="963008" y="1339493"/>
            <a:chExt cx="1123545" cy="915114"/>
          </a:xfrm>
        </p:grpSpPr>
        <p:sp>
          <p:nvSpPr>
            <p:cNvPr id="20498" name="Rectangle 25"/>
            <p:cNvSpPr>
              <a:spLocks noChangeArrowheads="1"/>
            </p:cNvSpPr>
            <p:nvPr/>
          </p:nvSpPr>
          <p:spPr bwMode="auto">
            <a:xfrm rot="-2717542">
              <a:off x="1066801" y="1339493"/>
              <a:ext cx="915114" cy="915114"/>
            </a:xfrm>
            <a:prstGeom prst="rect">
              <a:avLst/>
            </a:prstGeom>
            <a:solidFill>
              <a:schemeClr val="bg1"/>
            </a:solidFill>
            <a:ln w="25400">
              <a:solidFill>
                <a:schemeClr val="tx1"/>
              </a:solidFill>
              <a:round/>
              <a:headEnd/>
              <a:tailEnd/>
            </a:ln>
          </p:spPr>
          <p:txBody>
            <a:bodyPr/>
            <a:lstStyle/>
            <a:p>
              <a:endParaRPr lang="en-PH"/>
            </a:p>
          </p:txBody>
        </p:sp>
        <p:sp>
          <p:nvSpPr>
            <p:cNvPr id="20499" name="TextBox 26"/>
            <p:cNvSpPr txBox="1">
              <a:spLocks noChangeArrowheads="1"/>
            </p:cNvSpPr>
            <p:nvPr/>
          </p:nvSpPr>
          <p:spPr bwMode="auto">
            <a:xfrm>
              <a:off x="963008" y="1606520"/>
              <a:ext cx="1123545" cy="31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buFont typeface="Arial" charset="0"/>
                <a:defRPr>
                  <a:solidFill>
                    <a:schemeClr val="tx1"/>
                  </a:solidFill>
                  <a:latin typeface="Arial" charset="0"/>
                  <a:ea typeface="MS PGothic" charset="0"/>
                  <a:cs typeface="MS PGothic" charset="0"/>
                </a:defRPr>
              </a:lvl9pPr>
            </a:lstStyle>
            <a:p>
              <a:pPr algn="ctr" eaLnBrk="1" hangingPunct="1"/>
              <a:r>
                <a:rPr lang="en-PH" sz="1200" b="1"/>
                <a:t>Service</a:t>
              </a:r>
            </a:p>
            <a:p>
              <a:pPr algn="ctr" eaLnBrk="1" hangingPunct="1"/>
              <a:r>
                <a:rPr lang="en-PH" sz="1200" b="1"/>
                <a:t>Registry</a:t>
              </a:r>
            </a:p>
          </p:txBody>
        </p:sp>
      </p:grpSp>
      <p:sp>
        <p:nvSpPr>
          <p:cNvPr id="20488" name="Rounded Rectangle 28"/>
          <p:cNvSpPr>
            <a:spLocks noChangeArrowheads="1"/>
          </p:cNvSpPr>
          <p:nvPr/>
        </p:nvSpPr>
        <p:spPr bwMode="auto">
          <a:xfrm>
            <a:off x="6270625" y="3811234"/>
            <a:ext cx="1181100" cy="580487"/>
          </a:xfrm>
          <a:prstGeom prst="roundRect">
            <a:avLst>
              <a:gd name="adj" fmla="val 6829"/>
            </a:avLst>
          </a:prstGeom>
          <a:solidFill>
            <a:schemeClr val="bg1"/>
          </a:solidFill>
          <a:ln w="28575">
            <a:solidFill>
              <a:schemeClr val="tx1"/>
            </a:solidFill>
            <a:round/>
            <a:headEnd/>
            <a:tailEnd/>
          </a:ln>
        </p:spPr>
        <p:txBody>
          <a:bodyPr anchor="ctr"/>
          <a:lstStyle/>
          <a:p>
            <a:pPr algn="ctr"/>
            <a:r>
              <a:rPr lang="en-PH" sz="1200" b="1"/>
              <a:t>Consumer</a:t>
            </a:r>
          </a:p>
        </p:txBody>
      </p:sp>
      <p:cxnSp>
        <p:nvCxnSpPr>
          <p:cNvPr id="20489" name="Straight Arrow Connector 31"/>
          <p:cNvCxnSpPr>
            <a:cxnSpLocks noChangeShapeType="1"/>
            <a:stCxn id="20498" idx="2"/>
          </p:cNvCxnSpPr>
          <p:nvPr/>
        </p:nvCxnSpPr>
        <p:spPr bwMode="auto">
          <a:xfrm>
            <a:off x="4884739" y="2505930"/>
            <a:ext cx="1385887" cy="1305304"/>
          </a:xfrm>
          <a:prstGeom prst="straightConnector1">
            <a:avLst/>
          </a:prstGeom>
          <a:noFill/>
          <a:ln w="25400">
            <a:solidFill>
              <a:schemeClr val="tx1"/>
            </a:solidFill>
            <a:round/>
            <a:headEnd/>
            <a:tailEnd type="triangle" w="med" len="med"/>
          </a:ln>
        </p:spPr>
      </p:cxnSp>
      <p:cxnSp>
        <p:nvCxnSpPr>
          <p:cNvPr id="20490" name="Straight Arrow Connector 32"/>
          <p:cNvCxnSpPr>
            <a:cxnSpLocks noChangeShapeType="1"/>
            <a:stCxn id="20488" idx="1"/>
          </p:cNvCxnSpPr>
          <p:nvPr/>
        </p:nvCxnSpPr>
        <p:spPr bwMode="auto">
          <a:xfrm flipH="1" flipV="1">
            <a:off x="3403600" y="4091961"/>
            <a:ext cx="2867025" cy="9516"/>
          </a:xfrm>
          <a:prstGeom prst="straightConnector1">
            <a:avLst/>
          </a:prstGeom>
          <a:noFill/>
          <a:ln w="25400">
            <a:solidFill>
              <a:schemeClr val="tx1"/>
            </a:solidFill>
            <a:prstDash val="sysDash"/>
            <a:round/>
            <a:headEnd/>
            <a:tailEnd type="triangle" w="med" len="med"/>
          </a:ln>
        </p:spPr>
      </p:cxnSp>
      <p:cxnSp>
        <p:nvCxnSpPr>
          <p:cNvPr id="20491" name="Straight Arrow Connector 43"/>
          <p:cNvCxnSpPr>
            <a:cxnSpLocks noChangeShapeType="1"/>
          </p:cNvCxnSpPr>
          <p:nvPr/>
        </p:nvCxnSpPr>
        <p:spPr bwMode="auto">
          <a:xfrm flipV="1">
            <a:off x="2438401" y="2095148"/>
            <a:ext cx="1000125" cy="873903"/>
          </a:xfrm>
          <a:prstGeom prst="straightConnector1">
            <a:avLst/>
          </a:prstGeom>
          <a:noFill/>
          <a:ln w="25400">
            <a:solidFill>
              <a:schemeClr val="tx1"/>
            </a:solidFill>
            <a:round/>
            <a:headEnd/>
            <a:tailEnd type="triangle" w="med" len="med"/>
          </a:ln>
        </p:spPr>
      </p:cxnSp>
      <p:cxnSp>
        <p:nvCxnSpPr>
          <p:cNvPr id="20492" name="Straight Arrow Connector 48"/>
          <p:cNvCxnSpPr>
            <a:cxnSpLocks noChangeShapeType="1"/>
          </p:cNvCxnSpPr>
          <p:nvPr/>
        </p:nvCxnSpPr>
        <p:spPr bwMode="auto">
          <a:xfrm flipV="1">
            <a:off x="2590801" y="2247407"/>
            <a:ext cx="1000125" cy="873903"/>
          </a:xfrm>
          <a:prstGeom prst="straightConnector1">
            <a:avLst/>
          </a:prstGeom>
          <a:noFill/>
          <a:ln w="25400">
            <a:solidFill>
              <a:schemeClr val="tx1"/>
            </a:solidFill>
            <a:round/>
            <a:headEnd/>
            <a:tailEnd type="triangle" w="med" len="med"/>
          </a:ln>
        </p:spPr>
      </p:cxnSp>
      <p:cxnSp>
        <p:nvCxnSpPr>
          <p:cNvPr id="20493" name="Straight Arrow Connector 49"/>
          <p:cNvCxnSpPr>
            <a:cxnSpLocks noChangeShapeType="1"/>
          </p:cNvCxnSpPr>
          <p:nvPr/>
        </p:nvCxnSpPr>
        <p:spPr bwMode="auto">
          <a:xfrm flipV="1">
            <a:off x="2743201" y="2399666"/>
            <a:ext cx="1000125" cy="873903"/>
          </a:xfrm>
          <a:prstGeom prst="straightConnector1">
            <a:avLst/>
          </a:prstGeom>
          <a:noFill/>
          <a:ln w="25400">
            <a:solidFill>
              <a:schemeClr val="tx1"/>
            </a:solidFill>
            <a:round/>
            <a:headEnd/>
            <a:tailEnd type="triangle" w="med" len="med"/>
          </a:ln>
        </p:spPr>
      </p:cxnSp>
      <p:cxnSp>
        <p:nvCxnSpPr>
          <p:cNvPr id="20494" name="Straight Arrow Connector 50"/>
          <p:cNvCxnSpPr>
            <a:cxnSpLocks noChangeShapeType="1"/>
          </p:cNvCxnSpPr>
          <p:nvPr/>
        </p:nvCxnSpPr>
        <p:spPr bwMode="auto">
          <a:xfrm flipV="1">
            <a:off x="2895601" y="2551925"/>
            <a:ext cx="1000125" cy="873903"/>
          </a:xfrm>
          <a:prstGeom prst="straightConnector1">
            <a:avLst/>
          </a:prstGeom>
          <a:noFill/>
          <a:ln w="25400">
            <a:solidFill>
              <a:schemeClr val="tx1"/>
            </a:solidFill>
            <a:round/>
            <a:headEnd/>
            <a:tailEnd type="triangle" w="med" len="med"/>
          </a:ln>
        </p:spPr>
      </p:cxnSp>
      <p:cxnSp>
        <p:nvCxnSpPr>
          <p:cNvPr id="20495" name="Straight Arrow Connector 51"/>
          <p:cNvCxnSpPr>
            <a:cxnSpLocks noChangeShapeType="1"/>
          </p:cNvCxnSpPr>
          <p:nvPr/>
        </p:nvCxnSpPr>
        <p:spPr bwMode="auto">
          <a:xfrm flipV="1">
            <a:off x="3048001" y="2704184"/>
            <a:ext cx="1000125" cy="873903"/>
          </a:xfrm>
          <a:prstGeom prst="straightConnector1">
            <a:avLst/>
          </a:prstGeom>
          <a:noFill/>
          <a:ln w="25400">
            <a:solidFill>
              <a:schemeClr val="tx1"/>
            </a:solidFill>
            <a:round/>
            <a:headEnd/>
            <a:tailEnd type="triangle" w="med" len="med"/>
          </a:ln>
        </p:spPr>
      </p:cxnSp>
      <p:cxnSp>
        <p:nvCxnSpPr>
          <p:cNvPr id="20496" name="Straight Arrow Connector 52"/>
          <p:cNvCxnSpPr>
            <a:cxnSpLocks noChangeShapeType="1"/>
          </p:cNvCxnSpPr>
          <p:nvPr/>
        </p:nvCxnSpPr>
        <p:spPr bwMode="auto">
          <a:xfrm flipV="1">
            <a:off x="3200401" y="2856443"/>
            <a:ext cx="1000125" cy="873903"/>
          </a:xfrm>
          <a:prstGeom prst="straightConnector1">
            <a:avLst/>
          </a:prstGeom>
          <a:noFill/>
          <a:ln w="25400">
            <a:solidFill>
              <a:schemeClr val="tx1"/>
            </a:solidFill>
            <a:round/>
            <a:headEnd/>
            <a:tailEnd type="triangle" w="med" len="med"/>
          </a:ln>
        </p:spPr>
      </p:cxnSp>
      <p:cxnSp>
        <p:nvCxnSpPr>
          <p:cNvPr id="20497" name="Straight Arrow Connector 53"/>
          <p:cNvCxnSpPr>
            <a:cxnSpLocks noChangeShapeType="1"/>
          </p:cNvCxnSpPr>
          <p:nvPr/>
        </p:nvCxnSpPr>
        <p:spPr bwMode="auto">
          <a:xfrm flipV="1">
            <a:off x="3352801" y="3008702"/>
            <a:ext cx="1000125" cy="873903"/>
          </a:xfrm>
          <a:prstGeom prst="straightConnector1">
            <a:avLst/>
          </a:prstGeom>
          <a:noFill/>
          <a:ln w="25400">
            <a:solidFill>
              <a:schemeClr val="tx1"/>
            </a:solidFill>
            <a:round/>
            <a:headEnd/>
            <a:tailEnd type="triangle" w="med" len="med"/>
          </a:ln>
        </p:spPr>
      </p:cxnSp>
    </p:spTree>
    <p:extLst>
      <p:ext uri="{BB962C8B-B14F-4D97-AF65-F5344CB8AC3E}">
        <p14:creationId xmlns:p14="http://schemas.microsoft.com/office/powerpoint/2010/main" val="33412132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p:txBody>
          <a:bodyPr/>
          <a:lstStyle/>
          <a:p>
            <a:pPr algn="l"/>
            <a:r>
              <a:rPr lang="en-PH" sz="4000" dirty="0" smtClean="0">
                <a:solidFill>
                  <a:srgbClr val="00AE9E"/>
                </a:solidFill>
                <a:latin typeface="Arial" charset="0"/>
                <a:ea typeface="MS PGothic" charset="0"/>
                <a:cs typeface="Arial" charset="0"/>
              </a:rPr>
              <a:t>Circuit Breaker</a:t>
            </a:r>
            <a:endParaRPr lang="en-PH" sz="4000" dirty="0">
              <a:solidFill>
                <a:srgbClr val="00AE9E"/>
              </a:solidFill>
              <a:latin typeface="Arial" charset="0"/>
              <a:ea typeface="MS PGothic" charset="0"/>
              <a:cs typeface="Arial" charset="0"/>
            </a:endParaRPr>
          </a:p>
        </p:txBody>
      </p:sp>
      <p:sp>
        <p:nvSpPr>
          <p:cNvPr id="19460" name="Content Placeholder 4"/>
          <p:cNvSpPr>
            <a:spLocks noGrp="1"/>
          </p:cNvSpPr>
          <p:nvPr>
            <p:ph idx="1"/>
          </p:nvPr>
        </p:nvSpPr>
        <p:spPr>
          <a:xfrm>
            <a:off x="457201" y="1200626"/>
            <a:ext cx="4448175" cy="3394107"/>
          </a:xfrm>
        </p:spPr>
        <p:txBody>
          <a:bodyPr/>
          <a:lstStyle/>
          <a:p>
            <a:r>
              <a:rPr lang="en-US" sz="2000" b="1" dirty="0"/>
              <a:t>Circuit Breaker Client</a:t>
            </a:r>
          </a:p>
          <a:p>
            <a:pPr lvl="0"/>
            <a:endParaRPr lang="en-US" sz="2000" dirty="0" smtClean="0"/>
          </a:p>
          <a:p>
            <a:pPr lvl="0"/>
            <a:r>
              <a:rPr lang="en-US" sz="2000" dirty="0" smtClean="0"/>
              <a:t>- .</a:t>
            </a:r>
            <a:r>
              <a:rPr lang="en-US" sz="2000" dirty="0"/>
              <a:t>NET implementation of Netflix </a:t>
            </a:r>
            <a:r>
              <a:rPr lang="en-US" sz="2000" dirty="0" smtClean="0"/>
              <a:t> </a:t>
            </a:r>
            <a:r>
              <a:rPr lang="en-US" sz="2000" dirty="0" err="1" smtClean="0"/>
              <a:t>Hystrix</a:t>
            </a:r>
            <a:endParaRPr lang="en-US" sz="2000" dirty="0"/>
          </a:p>
          <a:p>
            <a:pPr lvl="0"/>
            <a:r>
              <a:rPr lang="en-US" sz="2000" dirty="0" smtClean="0"/>
              <a:t>- Bypass </a:t>
            </a:r>
            <a:r>
              <a:rPr lang="en-US" sz="2000" dirty="0"/>
              <a:t>failing services with elegant </a:t>
            </a:r>
            <a:r>
              <a:rPr lang="en-US" sz="2000" dirty="0" smtClean="0"/>
              <a:t>  </a:t>
            </a:r>
            <a:r>
              <a:rPr lang="en-US" sz="2000" dirty="0" err="1" smtClean="0"/>
              <a:t>fall</a:t>
            </a:r>
            <a:r>
              <a:rPr lang="en-US" sz="2000" dirty="0" err="1"/>
              <a:t>-back</a:t>
            </a:r>
            <a:r>
              <a:rPr lang="en-US" sz="2000" dirty="0"/>
              <a:t> behavior (so your users don’t see nasty error messages)</a:t>
            </a:r>
          </a:p>
          <a:p>
            <a:pPr lvl="0"/>
            <a:r>
              <a:rPr lang="en-US" sz="2000" dirty="0" smtClean="0"/>
              <a:t>- Rich </a:t>
            </a:r>
            <a:r>
              <a:rPr lang="en-US" sz="2000" dirty="0"/>
              <a:t>metrics and monitoring</a:t>
            </a:r>
          </a:p>
          <a:p>
            <a:pPr lvl="0"/>
            <a:r>
              <a:rPr lang="en-US" sz="2000" dirty="0" smtClean="0"/>
              <a:t>- Available </a:t>
            </a:r>
            <a:r>
              <a:rPr lang="en-US" sz="2000" dirty="0"/>
              <a:t>in </a:t>
            </a:r>
            <a:r>
              <a:rPr lang="en-US" sz="2000" dirty="0" err="1"/>
              <a:t>Steeltoe</a:t>
            </a:r>
            <a:r>
              <a:rPr lang="en-US" sz="2000" dirty="0"/>
              <a:t> 1.1</a:t>
            </a:r>
          </a:p>
        </p:txBody>
      </p:sp>
      <p:pic>
        <p:nvPicPr>
          <p:cNvPr id="5" name="Shape 299"/>
          <p:cNvPicPr preferRelativeResize="0"/>
          <p:nvPr/>
        </p:nvPicPr>
        <p:blipFill>
          <a:blip r:embed="rId2">
            <a:alphaModFix/>
          </a:blip>
          <a:stretch>
            <a:fillRect/>
          </a:stretch>
        </p:blipFill>
        <p:spPr>
          <a:xfrm>
            <a:off x="5261430" y="1090660"/>
            <a:ext cx="3304546" cy="2651701"/>
          </a:xfrm>
          <a:prstGeom prst="rect">
            <a:avLst/>
          </a:prstGeom>
          <a:noFill/>
          <a:ln>
            <a:noFill/>
          </a:ln>
        </p:spPr>
      </p:pic>
    </p:spTree>
    <p:extLst>
      <p:ext uri="{BB962C8B-B14F-4D97-AF65-F5344CB8AC3E}">
        <p14:creationId xmlns:p14="http://schemas.microsoft.com/office/powerpoint/2010/main" val="40432055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Shape 498"/>
          <p:cNvPicPr preferRelativeResize="0">
            <a:picLocks noGrp="1"/>
          </p:cNvPicPr>
          <p:nvPr>
            <p:ph type="pic" idx="2"/>
          </p:nvPr>
        </p:nvPicPr>
        <p:blipFill rotWithShape="1">
          <a:blip r:embed="rId3">
            <a:alphaModFix amt="90000"/>
          </a:blip>
          <a:srcRect/>
          <a:stretch/>
        </p:blipFill>
        <p:spPr>
          <a:xfrm>
            <a:off x="114300" y="112713"/>
            <a:ext cx="8915400" cy="4918200"/>
          </a:xfrm>
          <a:prstGeom prst="rect">
            <a:avLst/>
          </a:prstGeom>
          <a:noFill/>
          <a:ln>
            <a:noFill/>
          </a:ln>
        </p:spPr>
      </p:pic>
      <p:sp>
        <p:nvSpPr>
          <p:cNvPr id="499" name="Shape 499"/>
          <p:cNvSpPr/>
          <p:nvPr/>
        </p:nvSpPr>
        <p:spPr>
          <a:xfrm>
            <a:off x="125065" y="773658"/>
            <a:ext cx="4421400" cy="615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00" name="Shape 500"/>
          <p:cNvSpPr/>
          <p:nvPr/>
        </p:nvSpPr>
        <p:spPr>
          <a:xfrm>
            <a:off x="115017" y="1525671"/>
            <a:ext cx="4813200" cy="2742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01" name="Shape 501"/>
          <p:cNvSpPr txBox="1"/>
          <p:nvPr/>
        </p:nvSpPr>
        <p:spPr>
          <a:xfrm>
            <a:off x="243814" y="821158"/>
            <a:ext cx="6928662" cy="529500"/>
          </a:xfrm>
          <a:prstGeom prst="rect">
            <a:avLst/>
          </a:prstGeom>
          <a:noFill/>
          <a:ln>
            <a:noFill/>
          </a:ln>
        </p:spPr>
        <p:txBody>
          <a:bodyPr lIns="0" tIns="45700" rIns="0" bIns="45700" anchor="ctr" anchorCtr="0">
            <a:noAutofit/>
          </a:bodyPr>
          <a:lstStyle/>
          <a:p>
            <a:pPr marL="0" marR="0" lvl="0" indent="0" rtl="0">
              <a:lnSpc>
                <a:spcPct val="100000"/>
              </a:lnSpc>
              <a:spcBef>
                <a:spcPts val="0"/>
              </a:spcBef>
              <a:spcAft>
                <a:spcPts val="0"/>
              </a:spcAft>
              <a:buClr>
                <a:schemeClr val="lt1"/>
              </a:buClr>
              <a:buSzPct val="25000"/>
              <a:buFont typeface="Calibri"/>
              <a:buNone/>
            </a:pPr>
            <a:r>
              <a:rPr lang="en-US" sz="4000" b="1" i="0" u="none" strike="noStrike" cap="none" dirty="0" smtClean="0">
                <a:solidFill>
                  <a:schemeClr val="lt1"/>
                </a:solidFill>
                <a:latin typeface="Calibri"/>
                <a:ea typeface="Calibri"/>
                <a:cs typeface="Calibri"/>
                <a:sym typeface="Calibri"/>
              </a:rPr>
              <a:t>What </a:t>
            </a:r>
            <a:r>
              <a:rPr lang="en-US" sz="4000" b="1" i="0" u="none" strike="noStrike" cap="none" dirty="0">
                <a:solidFill>
                  <a:schemeClr val="lt1"/>
                </a:solidFill>
                <a:latin typeface="Calibri"/>
                <a:ea typeface="Calibri"/>
                <a:cs typeface="Calibri"/>
                <a:sym typeface="Calibri"/>
              </a:rPr>
              <a:t>We Believe</a:t>
            </a:r>
          </a:p>
        </p:txBody>
      </p:sp>
      <p:sp>
        <p:nvSpPr>
          <p:cNvPr id="502" name="Shape 502"/>
          <p:cNvSpPr/>
          <p:nvPr/>
        </p:nvSpPr>
        <p:spPr>
          <a:xfrm>
            <a:off x="240516" y="1590076"/>
            <a:ext cx="4875770" cy="26777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lt1"/>
              </a:buClr>
              <a:buSzPct val="100000"/>
              <a:buFont typeface="Arial"/>
              <a:buChar char="•"/>
            </a:pPr>
            <a:r>
              <a:rPr lang="en-US" sz="2400" b="1" i="0" u="none" strike="noStrike" cap="none" dirty="0">
                <a:solidFill>
                  <a:schemeClr val="lt1"/>
                </a:solidFill>
                <a:latin typeface="Calibri"/>
                <a:ea typeface="Calibri"/>
                <a:cs typeface="Calibri"/>
                <a:sym typeface="Calibri"/>
              </a:rPr>
              <a:t>You Should Move Apps to PCF ☺</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Plan Just Enough to Start</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Start With “One Thing”</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Break Big Things into Small Things</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smtClean="0">
                <a:solidFill>
                  <a:schemeClr val="lt1"/>
                </a:solidFill>
                <a:latin typeface="Calibri"/>
                <a:ea typeface="Calibri"/>
                <a:cs typeface="Calibri"/>
                <a:sym typeface="Calibri"/>
              </a:rPr>
              <a:t>Automate Everything You Can</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smtClean="0">
                <a:solidFill>
                  <a:schemeClr val="lt1"/>
                </a:solidFill>
                <a:latin typeface="Calibri"/>
                <a:ea typeface="Calibri"/>
                <a:cs typeface="Calibri"/>
                <a:sym typeface="Calibri"/>
              </a:rPr>
              <a:t>Leverage </a:t>
            </a:r>
            <a:r>
              <a:rPr lang="en-US" sz="2400" b="0" i="0" u="none" strike="noStrike" cap="none" dirty="0" smtClean="0">
                <a:solidFill>
                  <a:schemeClr val="lt1"/>
                </a:solidFill>
                <a:latin typeface="Calibri"/>
                <a:ea typeface="Calibri"/>
                <a:cs typeface="Calibri"/>
                <a:sym typeface="Calibri"/>
              </a:rPr>
              <a:t>Cloud Native Framework</a:t>
            </a:r>
            <a:endParaRPr lang="en-US" sz="2400" b="0" i="0" u="none" strike="noStrike" cap="none" dirty="0">
              <a:solidFill>
                <a:schemeClr val="lt1"/>
              </a:solidFill>
              <a:latin typeface="Calibri"/>
              <a:ea typeface="Calibri"/>
              <a:cs typeface="Calibri"/>
              <a:sym typeface="Calibri"/>
            </a:endParaRP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Let Real Work </a:t>
            </a:r>
            <a:r>
              <a:rPr lang="en-US" sz="2400" dirty="0">
                <a:solidFill>
                  <a:schemeClr val="lt1"/>
                </a:solidFill>
                <a:latin typeface="Calibri"/>
                <a:ea typeface="Calibri"/>
                <a:cs typeface="Calibri"/>
                <a:sym typeface="Calibri"/>
              </a:rPr>
              <a:t>F</a:t>
            </a:r>
            <a:r>
              <a:rPr lang="en-US" sz="2400" b="0" i="0" u="none" strike="noStrike" cap="none" dirty="0" smtClean="0">
                <a:solidFill>
                  <a:schemeClr val="lt1"/>
                </a:solidFill>
                <a:latin typeface="Calibri"/>
                <a:ea typeface="Calibri"/>
                <a:cs typeface="Calibri"/>
                <a:sym typeface="Calibri"/>
              </a:rPr>
              <a:t>orm </a:t>
            </a:r>
            <a:r>
              <a:rPr lang="en-US" sz="2400" b="0" i="0" u="none" strike="noStrike" cap="none" dirty="0">
                <a:solidFill>
                  <a:schemeClr val="lt1"/>
                </a:solidFill>
                <a:latin typeface="Calibri"/>
                <a:ea typeface="Calibri"/>
                <a:cs typeface="Calibri"/>
                <a:sym typeface="Calibri"/>
              </a:rPr>
              <a:t>Strategy</a:t>
            </a:r>
          </a:p>
        </p:txBody>
      </p:sp>
      <p:pic>
        <p:nvPicPr>
          <p:cNvPr id="503" name="Shape 503"/>
          <p:cNvPicPr preferRelativeResize="0"/>
          <p:nvPr/>
        </p:nvPicPr>
        <p:blipFill rotWithShape="1">
          <a:blip r:embed="rId4">
            <a:alphaModFix/>
          </a:blip>
          <a:srcRect/>
          <a:stretch/>
        </p:blipFill>
        <p:spPr>
          <a:xfrm>
            <a:off x="8098903" y="4658051"/>
            <a:ext cx="755700" cy="185700"/>
          </a:xfrm>
          <a:prstGeom prst="rect">
            <a:avLst/>
          </a:prstGeom>
          <a:noFill/>
          <a:ln>
            <a:noFill/>
          </a:ln>
        </p:spPr>
      </p:pic>
    </p:spTree>
    <p:extLst>
      <p:ext uri="{BB962C8B-B14F-4D97-AF65-F5344CB8AC3E}">
        <p14:creationId xmlns:p14="http://schemas.microsoft.com/office/powerpoint/2010/main" val="17152789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113721" y="75207"/>
            <a:ext cx="8796928" cy="559851"/>
          </a:xfrm>
          <a:prstGeom prst="rect">
            <a:avLst/>
          </a:prstGeom>
          <a:noFill/>
          <a:ln>
            <a:noFill/>
          </a:ln>
        </p:spPr>
        <p:txBody>
          <a:bodyPr lIns="91425" tIns="45700" rIns="91425" bIns="45700" anchor="t" anchorCtr="0">
            <a:noAutofit/>
          </a:bodyPr>
          <a:lstStyle/>
          <a:p>
            <a:pPr marL="0" marR="0" lvl="0" indent="0" algn="ctr" rtl="0">
              <a:spcBef>
                <a:spcPts val="0"/>
              </a:spcBef>
              <a:buClr>
                <a:srgbClr val="F79646"/>
              </a:buClr>
              <a:buSzPct val="25000"/>
              <a:buFont typeface="Arial"/>
              <a:buNone/>
            </a:pPr>
            <a:r>
              <a:rPr lang="en-US" sz="2800" b="0" i="0" u="none" strike="noStrike" cap="none" dirty="0">
                <a:solidFill>
                  <a:schemeClr val="bg2"/>
                </a:solidFill>
                <a:latin typeface="Arial"/>
                <a:ea typeface="Arial"/>
                <a:cs typeface="Arial"/>
                <a:sym typeface="Arial"/>
              </a:rPr>
              <a:t>Cloud Native Maturity Model</a:t>
            </a:r>
          </a:p>
        </p:txBody>
      </p:sp>
      <p:grpSp>
        <p:nvGrpSpPr>
          <p:cNvPr id="661" name="Shape 661"/>
          <p:cNvGrpSpPr/>
          <p:nvPr/>
        </p:nvGrpSpPr>
        <p:grpSpPr>
          <a:xfrm>
            <a:off x="1252609" y="757835"/>
            <a:ext cx="6642567" cy="952520"/>
            <a:chOff x="1252609" y="757835"/>
            <a:chExt cx="6642567" cy="952520"/>
          </a:xfrm>
        </p:grpSpPr>
        <p:sp>
          <p:nvSpPr>
            <p:cNvPr id="662" name="Shape 662"/>
            <p:cNvSpPr/>
            <p:nvPr/>
          </p:nvSpPr>
          <p:spPr>
            <a:xfrm>
              <a:off x="3527787" y="798356"/>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63" name="Shape 663"/>
            <p:cNvSpPr/>
            <p:nvPr/>
          </p:nvSpPr>
          <p:spPr>
            <a:xfrm>
              <a:off x="1252609" y="757835"/>
              <a:ext cx="2441679" cy="95252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64" name="Shape 664"/>
            <p:cNvSpPr/>
            <p:nvPr/>
          </p:nvSpPr>
          <p:spPr>
            <a:xfrm>
              <a:off x="1325123" y="844886"/>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Native</a:t>
              </a:r>
            </a:p>
          </p:txBody>
        </p:sp>
        <p:sp>
          <p:nvSpPr>
            <p:cNvPr id="665" name="Shape 665"/>
            <p:cNvSpPr/>
            <p:nvPr/>
          </p:nvSpPr>
          <p:spPr>
            <a:xfrm>
              <a:off x="4099100" y="810020"/>
              <a:ext cx="3796077" cy="867191"/>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err="1">
                  <a:latin typeface="Roboto"/>
                  <a:ea typeface="Roboto"/>
                  <a:cs typeface="Roboto"/>
                  <a:sym typeface="Roboto"/>
                </a:rPr>
                <a:t>Microservices</a:t>
              </a:r>
              <a:r>
                <a:rPr lang="en-US" sz="1200" kern="0" dirty="0">
                  <a:latin typeface="Roboto"/>
                  <a:ea typeface="Roboto"/>
                  <a:cs typeface="Roboto"/>
                  <a:sym typeface="Roboto"/>
                </a:rPr>
                <a:t> architecture</a:t>
              </a:r>
            </a:p>
            <a:p>
              <a:pPr defTabSz="914400">
                <a:lnSpc>
                  <a:spcPct val="110000"/>
                </a:lnSpc>
                <a:buClr>
                  <a:srgbClr val="FFFFFF"/>
                </a:buClr>
                <a:buSzPct val="100000"/>
              </a:pPr>
              <a:r>
                <a:rPr lang="en-US" sz="1200" kern="0" dirty="0">
                  <a:latin typeface="Roboto"/>
                  <a:ea typeface="Roboto"/>
                  <a:cs typeface="Roboto"/>
                  <a:sym typeface="Roboto"/>
                </a:rPr>
                <a:t>API-first design</a:t>
              </a:r>
            </a:p>
          </p:txBody>
        </p:sp>
      </p:grpSp>
      <p:sp>
        <p:nvSpPr>
          <p:cNvPr id="666" name="Shape 666"/>
          <p:cNvSpPr/>
          <p:nvPr/>
        </p:nvSpPr>
        <p:spPr>
          <a:xfrm>
            <a:off x="3417026" y="1394388"/>
            <a:ext cx="3157189" cy="1078797"/>
          </a:xfrm>
          <a:prstGeom prst="rect">
            <a:avLst/>
          </a:prstGeom>
          <a:noFill/>
          <a:ln>
            <a:noFill/>
          </a:ln>
        </p:spPr>
        <p:txBody>
          <a:bodyPr lIns="91425" tIns="45700" rIns="91425" bIns="45700" anchor="ctr" anchorCtr="0">
            <a:noAutofit/>
          </a:bodyPr>
          <a:lstStyle/>
          <a:p>
            <a:pPr marL="171450" indent="-171450" defTabSz="914400">
              <a:lnSpc>
                <a:spcPct val="130000"/>
              </a:lnSpc>
              <a:buClr>
                <a:srgbClr val="000000"/>
              </a:buClr>
              <a:buFont typeface="Arial"/>
              <a:buNone/>
            </a:pPr>
            <a:endParaRPr sz="1400" kern="0">
              <a:solidFill>
                <a:srgbClr val="000000"/>
              </a:solidFill>
              <a:latin typeface="Roboto"/>
              <a:ea typeface="Roboto"/>
              <a:cs typeface="Roboto"/>
              <a:sym typeface="Roboto"/>
            </a:endParaRPr>
          </a:p>
        </p:txBody>
      </p:sp>
      <p:grpSp>
        <p:nvGrpSpPr>
          <p:cNvPr id="667" name="Shape 667"/>
          <p:cNvGrpSpPr/>
          <p:nvPr/>
        </p:nvGrpSpPr>
        <p:grpSpPr>
          <a:xfrm>
            <a:off x="1274388" y="1783343"/>
            <a:ext cx="6701087" cy="1078797"/>
            <a:chOff x="1274388" y="1783343"/>
            <a:chExt cx="6701087" cy="1078797"/>
          </a:xfrm>
        </p:grpSpPr>
        <p:sp>
          <p:nvSpPr>
            <p:cNvPr id="668" name="Shape 668"/>
            <p:cNvSpPr/>
            <p:nvPr/>
          </p:nvSpPr>
          <p:spPr>
            <a:xfrm>
              <a:off x="4106351" y="1783343"/>
              <a:ext cx="3869125" cy="1078797"/>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a:latin typeface="Roboto"/>
                  <a:ea typeface="Roboto"/>
                  <a:cs typeface="Roboto"/>
                  <a:sym typeface="Roboto"/>
                </a:rPr>
                <a:t>Fault-tolerant and resilient design</a:t>
              </a:r>
            </a:p>
            <a:p>
              <a:pPr defTabSz="914400">
                <a:lnSpc>
                  <a:spcPct val="110000"/>
                </a:lnSpc>
                <a:buClr>
                  <a:srgbClr val="FFFFFF"/>
                </a:buClr>
                <a:buSzPct val="100000"/>
              </a:pPr>
              <a:r>
                <a:rPr lang="en-US" sz="1200" kern="0" dirty="0">
                  <a:latin typeface="Roboto"/>
                  <a:ea typeface="Roboto"/>
                  <a:cs typeface="Roboto"/>
                  <a:sym typeface="Roboto"/>
                </a:rPr>
                <a:t>Cloud-agnostic runtime implementation</a:t>
              </a:r>
            </a:p>
            <a:p>
              <a:pPr defTabSz="914400">
                <a:lnSpc>
                  <a:spcPct val="110000"/>
                </a:lnSpc>
                <a:buClr>
                  <a:srgbClr val="FFFFFF"/>
                </a:buClr>
                <a:buSzPct val="100000"/>
              </a:pPr>
              <a:r>
                <a:rPr lang="en-US" sz="1200" kern="0" dirty="0">
                  <a:latin typeface="Roboto"/>
                  <a:ea typeface="Roboto"/>
                  <a:cs typeface="Roboto"/>
                  <a:sym typeface="Roboto"/>
                </a:rPr>
                <a:t>Bundled metrics and monitoring</a:t>
              </a:r>
            </a:p>
            <a:p>
              <a:pPr defTabSz="914400">
                <a:lnSpc>
                  <a:spcPct val="110000"/>
                </a:lnSpc>
                <a:buClr>
                  <a:srgbClr val="FFFFFF"/>
                </a:buClr>
                <a:buSzPct val="100000"/>
              </a:pPr>
              <a:r>
                <a:rPr lang="en-US" sz="1200" kern="0" dirty="0">
                  <a:latin typeface="Roboto"/>
                  <a:ea typeface="Roboto"/>
                  <a:cs typeface="Roboto"/>
                  <a:sym typeface="Roboto"/>
                </a:rPr>
                <a:t>Proactive failure testing</a:t>
              </a:r>
            </a:p>
          </p:txBody>
        </p:sp>
        <p:grpSp>
          <p:nvGrpSpPr>
            <p:cNvPr id="669" name="Shape 669"/>
            <p:cNvGrpSpPr/>
            <p:nvPr/>
          </p:nvGrpSpPr>
          <p:grpSpPr>
            <a:xfrm>
              <a:off x="1274388" y="1838683"/>
              <a:ext cx="6620788" cy="952520"/>
              <a:chOff x="1274388" y="1838683"/>
              <a:chExt cx="6620788" cy="952520"/>
            </a:xfrm>
          </p:grpSpPr>
          <p:sp>
            <p:nvSpPr>
              <p:cNvPr id="670" name="Shape 670"/>
              <p:cNvSpPr/>
              <p:nvPr/>
            </p:nvSpPr>
            <p:spPr>
              <a:xfrm>
                <a:off x="3527787" y="1889147"/>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71" name="Shape 671"/>
              <p:cNvSpPr/>
              <p:nvPr/>
            </p:nvSpPr>
            <p:spPr>
              <a:xfrm>
                <a:off x="1274388" y="1838683"/>
                <a:ext cx="2441679" cy="952520"/>
              </a:xfrm>
              <a:prstGeom prst="roundRect">
                <a:avLst>
                  <a:gd name="adj" fmla="val 16667"/>
                </a:avLst>
              </a:prstGeom>
              <a:solidFill>
                <a:srgbClr val="F79646"/>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72" name="Shape 672"/>
              <p:cNvSpPr/>
              <p:nvPr/>
            </p:nvSpPr>
            <p:spPr>
              <a:xfrm>
                <a:off x="1332375" y="1924011"/>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Resilient</a:t>
                </a:r>
              </a:p>
            </p:txBody>
          </p:sp>
        </p:grpSp>
      </p:grpSp>
      <p:grpSp>
        <p:nvGrpSpPr>
          <p:cNvPr id="673" name="Shape 673"/>
          <p:cNvGrpSpPr/>
          <p:nvPr/>
        </p:nvGrpSpPr>
        <p:grpSpPr>
          <a:xfrm>
            <a:off x="1252609" y="4004025"/>
            <a:ext cx="6722867" cy="952520"/>
            <a:chOff x="1252609" y="4004025"/>
            <a:chExt cx="6722867" cy="952520"/>
          </a:xfrm>
        </p:grpSpPr>
        <p:sp>
          <p:nvSpPr>
            <p:cNvPr id="674" name="Shape 674"/>
            <p:cNvSpPr/>
            <p:nvPr/>
          </p:nvSpPr>
          <p:spPr>
            <a:xfrm>
              <a:off x="3527787" y="4046689"/>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75" name="Shape 675"/>
            <p:cNvSpPr/>
            <p:nvPr/>
          </p:nvSpPr>
          <p:spPr>
            <a:xfrm>
              <a:off x="1252609" y="4004025"/>
              <a:ext cx="2441679" cy="952520"/>
            </a:xfrm>
            <a:prstGeom prst="roundRect">
              <a:avLst>
                <a:gd name="adj" fmla="val 16667"/>
              </a:avLst>
            </a:prstGeom>
            <a:solidFill>
              <a:schemeClr val="accent4"/>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76" name="Shape 676"/>
            <p:cNvSpPr/>
            <p:nvPr/>
          </p:nvSpPr>
          <p:spPr>
            <a:xfrm>
              <a:off x="1332375" y="4081553"/>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Ready</a:t>
              </a:r>
            </a:p>
          </p:txBody>
        </p:sp>
        <p:sp>
          <p:nvSpPr>
            <p:cNvPr id="677" name="Shape 677"/>
            <p:cNvSpPr/>
            <p:nvPr/>
          </p:nvSpPr>
          <p:spPr>
            <a:xfrm>
              <a:off x="4106351" y="4036767"/>
              <a:ext cx="3869125" cy="867191"/>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a:solidFill>
                    <a:schemeClr val="tx2"/>
                  </a:solidFill>
                  <a:latin typeface="Roboto"/>
                  <a:ea typeface="Roboto"/>
                  <a:cs typeface="Roboto"/>
                  <a:sym typeface="Roboto"/>
                </a:rPr>
                <a:t>No permanent disk access</a:t>
              </a:r>
            </a:p>
            <a:p>
              <a:pPr defTabSz="914400">
                <a:lnSpc>
                  <a:spcPct val="110000"/>
                </a:lnSpc>
                <a:buClr>
                  <a:srgbClr val="FFFFFF"/>
                </a:buClr>
                <a:buSzPct val="100000"/>
              </a:pPr>
              <a:r>
                <a:rPr lang="en-US" sz="1200" kern="0" dirty="0">
                  <a:solidFill>
                    <a:schemeClr val="tx2"/>
                  </a:solidFill>
                  <a:latin typeface="Roboto"/>
                  <a:ea typeface="Roboto"/>
                  <a:cs typeface="Roboto"/>
                  <a:sym typeface="Roboto"/>
                </a:rPr>
                <a:t>Self-contained application</a:t>
              </a:r>
            </a:p>
            <a:p>
              <a:pPr defTabSz="914400">
                <a:lnSpc>
                  <a:spcPct val="110000"/>
                </a:lnSpc>
                <a:buClr>
                  <a:srgbClr val="FFFFFF"/>
                </a:buClr>
                <a:buSzPct val="100000"/>
              </a:pPr>
              <a:r>
                <a:rPr lang="en-US" sz="1200" kern="0" dirty="0">
                  <a:solidFill>
                    <a:schemeClr val="tx2"/>
                  </a:solidFill>
                  <a:latin typeface="Roboto"/>
                  <a:ea typeface="Roboto"/>
                  <a:cs typeface="Roboto"/>
                  <a:sym typeface="Roboto"/>
                </a:rPr>
                <a:t>Platform-managed ports and networking</a:t>
              </a:r>
            </a:p>
            <a:p>
              <a:pPr defTabSz="914400">
                <a:lnSpc>
                  <a:spcPct val="110000"/>
                </a:lnSpc>
                <a:buClr>
                  <a:srgbClr val="FFFFFF"/>
                </a:buClr>
                <a:buSzPct val="100000"/>
              </a:pPr>
              <a:r>
                <a:rPr lang="en-US" sz="1200" kern="0" dirty="0">
                  <a:solidFill>
                    <a:schemeClr val="tx2"/>
                  </a:solidFill>
                  <a:latin typeface="Roboto"/>
                  <a:ea typeface="Roboto"/>
                  <a:cs typeface="Roboto"/>
                  <a:sym typeface="Roboto"/>
                </a:rPr>
                <a:t>Consumes platform-managed backing services </a:t>
              </a:r>
            </a:p>
          </p:txBody>
        </p:sp>
      </p:grpSp>
      <p:grpSp>
        <p:nvGrpSpPr>
          <p:cNvPr id="678" name="Shape 678"/>
          <p:cNvGrpSpPr/>
          <p:nvPr/>
        </p:nvGrpSpPr>
        <p:grpSpPr>
          <a:xfrm>
            <a:off x="1252609" y="2928988"/>
            <a:ext cx="6758995" cy="952520"/>
            <a:chOff x="1252609" y="2928988"/>
            <a:chExt cx="6758995" cy="952520"/>
          </a:xfrm>
        </p:grpSpPr>
        <p:sp>
          <p:nvSpPr>
            <p:cNvPr id="679" name="Shape 679"/>
            <p:cNvSpPr/>
            <p:nvPr/>
          </p:nvSpPr>
          <p:spPr>
            <a:xfrm>
              <a:off x="3527787" y="2989250"/>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80" name="Shape 680"/>
            <p:cNvSpPr/>
            <p:nvPr/>
          </p:nvSpPr>
          <p:spPr>
            <a:xfrm>
              <a:off x="1252609" y="2928988"/>
              <a:ext cx="2441679" cy="952520"/>
            </a:xfrm>
            <a:prstGeom prst="roundRect">
              <a:avLst>
                <a:gd name="adj" fmla="val 16667"/>
              </a:avLst>
            </a:prstGeom>
            <a:solidFill>
              <a:schemeClr val="accent3"/>
            </a:solidFill>
            <a:ln w="9525" cap="flat" cmpd="sng">
              <a:solidFill>
                <a:srgbClr val="538CD5"/>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81" name="Shape 681"/>
            <p:cNvSpPr/>
            <p:nvPr/>
          </p:nvSpPr>
          <p:spPr>
            <a:xfrm>
              <a:off x="1325125" y="3021891"/>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Friendly</a:t>
              </a:r>
            </a:p>
          </p:txBody>
        </p:sp>
        <p:sp>
          <p:nvSpPr>
            <p:cNvPr id="682" name="Shape 682"/>
            <p:cNvSpPr/>
            <p:nvPr/>
          </p:nvSpPr>
          <p:spPr>
            <a:xfrm>
              <a:off x="4142480" y="2984836"/>
              <a:ext cx="3869125" cy="867191"/>
            </a:xfrm>
            <a:prstGeom prst="rect">
              <a:avLst/>
            </a:prstGeom>
            <a:noFill/>
            <a:ln>
              <a:noFill/>
            </a:ln>
          </p:spPr>
          <p:txBody>
            <a:bodyPr lIns="91425" tIns="45700" rIns="91425" bIns="45700" anchor="ctr" anchorCtr="0">
              <a:noAutofit/>
            </a:bodyPr>
            <a:lstStyle/>
            <a:p>
              <a:pPr defTabSz="914400">
                <a:lnSpc>
                  <a:spcPct val="110000"/>
                </a:lnSpc>
                <a:buClr>
                  <a:srgbClr val="FFFFFF"/>
                </a:buClr>
                <a:buSzPct val="100000"/>
              </a:pPr>
              <a:r>
                <a:rPr lang="en-US" sz="1200" kern="0" dirty="0">
                  <a:latin typeface="Roboto"/>
                  <a:ea typeface="Roboto"/>
                  <a:cs typeface="Roboto"/>
                  <a:sym typeface="Roboto"/>
                </a:rPr>
                <a:t>12 Factor App methodology</a:t>
              </a:r>
            </a:p>
            <a:p>
              <a:pPr defTabSz="914400">
                <a:lnSpc>
                  <a:spcPct val="110000"/>
                </a:lnSpc>
                <a:buClr>
                  <a:srgbClr val="FFFFFF"/>
                </a:buClr>
                <a:buSzPct val="100000"/>
              </a:pPr>
              <a:r>
                <a:rPr lang="en-US" sz="1200" kern="0" dirty="0">
                  <a:latin typeface="Roboto"/>
                  <a:ea typeface="Roboto"/>
                  <a:cs typeface="Roboto"/>
                  <a:sym typeface="Roboto"/>
                </a:rPr>
                <a:t>Horizontally scalable</a:t>
              </a:r>
            </a:p>
            <a:p>
              <a:pPr defTabSz="914400">
                <a:lnSpc>
                  <a:spcPct val="110000"/>
                </a:lnSpc>
                <a:buClr>
                  <a:srgbClr val="FFFFFF"/>
                </a:buClr>
                <a:buSzPct val="100000"/>
              </a:pPr>
              <a:r>
                <a:rPr lang="en-US" sz="1200" kern="0" dirty="0">
                  <a:latin typeface="Roboto"/>
                  <a:ea typeface="Roboto"/>
                  <a:cs typeface="Roboto"/>
                  <a:sym typeface="Roboto"/>
                </a:rPr>
                <a:t>Leverages platform for high availability</a:t>
              </a:r>
            </a:p>
          </p:txBody>
        </p:sp>
      </p:grpSp>
    </p:spTree>
    <p:extLst>
      <p:ext uri="{BB962C8B-B14F-4D97-AF65-F5344CB8AC3E}">
        <p14:creationId xmlns:p14="http://schemas.microsoft.com/office/powerpoint/2010/main" val="3971313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500"/>
                                        <p:tgtEl>
                                          <p:spTgt spid="6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8"/>
                                        </p:tgtEl>
                                        <p:attrNameLst>
                                          <p:attrName>style.visibility</p:attrName>
                                        </p:attrNameLst>
                                      </p:cBhvr>
                                      <p:to>
                                        <p:strVal val="visible"/>
                                      </p:to>
                                    </p:set>
                                    <p:animEffect transition="in" filter="fade">
                                      <p:cBhvr>
                                        <p:cTn id="12" dur="500"/>
                                        <p:tgtEl>
                                          <p:spTgt spid="6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7"/>
                                        </p:tgtEl>
                                        <p:attrNameLst>
                                          <p:attrName>style.visibility</p:attrName>
                                        </p:attrNameLst>
                                      </p:cBhvr>
                                      <p:to>
                                        <p:strVal val="visible"/>
                                      </p:to>
                                    </p:set>
                                    <p:animEffect transition="in" filter="fade">
                                      <p:cBhvr>
                                        <p:cTn id="17" dur="500"/>
                                        <p:tgtEl>
                                          <p:spTgt spid="6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1"/>
                                        </p:tgtEl>
                                        <p:attrNameLst>
                                          <p:attrName>style.visibility</p:attrName>
                                        </p:attrNameLst>
                                      </p:cBhvr>
                                      <p:to>
                                        <p:strVal val="visible"/>
                                      </p:to>
                                    </p:set>
                                    <p:animEffect transition="in" filter="fade">
                                      <p:cBhvr>
                                        <p:cTn id="22"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171"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The Cloud Native Applications Journey</a:t>
            </a:r>
          </a:p>
        </p:txBody>
      </p:sp>
      <p:grpSp>
        <p:nvGrpSpPr>
          <p:cNvPr id="7172" name="Group 4"/>
          <p:cNvGrpSpPr>
            <a:grpSpLocks/>
          </p:cNvGrpSpPr>
          <p:nvPr/>
        </p:nvGrpSpPr>
        <p:grpSpPr bwMode="auto">
          <a:xfrm>
            <a:off x="-44450" y="2355850"/>
            <a:ext cx="1847850" cy="2049463"/>
            <a:chOff x="0" y="0"/>
            <a:chExt cx="2922" cy="3229"/>
          </a:xfrm>
        </p:grpSpPr>
        <p:sp>
          <p:nvSpPr>
            <p:cNvPr id="7173" name="Oval 4"/>
            <p:cNvSpPr>
              <a:spLocks noChangeArrowheads="1"/>
            </p:cNvSpPr>
            <p:nvPr/>
          </p:nvSpPr>
          <p:spPr bwMode="auto">
            <a:xfrm>
              <a:off x="1225" y="0"/>
              <a:ext cx="399" cy="398"/>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7174" name="TextBox 19"/>
            <p:cNvSpPr>
              <a:spLocks noChangeArrowheads="1"/>
            </p:cNvSpPr>
            <p:nvPr/>
          </p:nvSpPr>
          <p:spPr bwMode="auto">
            <a:xfrm>
              <a:off x="427" y="500"/>
              <a:ext cx="2068"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ON  LEGACY IT</a:t>
              </a:r>
            </a:p>
          </p:txBody>
        </p:sp>
        <p:sp>
          <p:nvSpPr>
            <p:cNvPr id="7175" name="Straight Arrow Connector 18"/>
            <p:cNvSpPr>
              <a:spLocks noChangeShapeType="1"/>
            </p:cNvSpPr>
            <p:nvPr/>
          </p:nvSpPr>
          <p:spPr bwMode="auto">
            <a:xfrm flipH="1">
              <a:off x="1461" y="1533"/>
              <a:ext cx="0" cy="365"/>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76" name="Rectangle 8"/>
            <p:cNvSpPr>
              <a:spLocks noChangeArrowheads="1"/>
            </p:cNvSpPr>
            <p:nvPr/>
          </p:nvSpPr>
          <p:spPr bwMode="auto">
            <a:xfrm>
              <a:off x="0" y="1921"/>
              <a:ext cx="2922" cy="1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dirty="0">
                  <a:solidFill>
                    <a:srgbClr val="969696"/>
                  </a:solidFill>
                  <a:latin typeface="Calibri" charset="0"/>
                  <a:ea typeface="ＭＳ Ｐゴシック" charset="0"/>
                  <a:cs typeface="Calibri" charset="0"/>
                  <a:sym typeface="Calibri" charset="0"/>
                </a:rPr>
                <a:t>Your Existing Apps Running on Current-Era Stacks Supported by Time-Tested People and Process</a:t>
              </a:r>
              <a:endParaRPr lang="en-US" sz="1200" dirty="0">
                <a:solidFill>
                  <a:srgbClr val="969696"/>
                </a:solidFill>
                <a:ea typeface="ＭＳ Ｐゴシック" charset="0"/>
                <a:cs typeface="Arial" charset="0"/>
              </a:endParaRPr>
            </a:p>
          </p:txBody>
        </p:sp>
      </p:grpSp>
      <p:grpSp>
        <p:nvGrpSpPr>
          <p:cNvPr id="7177" name="Group 9"/>
          <p:cNvGrpSpPr>
            <a:grpSpLocks/>
          </p:cNvGrpSpPr>
          <p:nvPr/>
        </p:nvGrpSpPr>
        <p:grpSpPr bwMode="auto">
          <a:xfrm>
            <a:off x="979488" y="2346325"/>
            <a:ext cx="3151187" cy="2043113"/>
            <a:chOff x="0" y="0"/>
            <a:chExt cx="4964" cy="3216"/>
          </a:xfrm>
        </p:grpSpPr>
        <p:sp>
          <p:nvSpPr>
            <p:cNvPr id="7178" name="Oval 5"/>
            <p:cNvSpPr>
              <a:spLocks noChangeArrowheads="1"/>
            </p:cNvSpPr>
            <p:nvPr/>
          </p:nvSpPr>
          <p:spPr bwMode="auto">
            <a:xfrm>
              <a:off x="3266" y="12"/>
              <a:ext cx="398"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cxnSp>
          <p:nvCxnSpPr>
            <p:cNvPr id="7179" name="Straight Arrow Connector 12"/>
            <p:cNvCxnSpPr>
              <a:cxnSpLocks noChangeShapeType="1"/>
              <a:stCxn id="7173" idx="6"/>
              <a:endCxn id="7178" idx="2"/>
            </p:cNvCxnSpPr>
            <p:nvPr/>
          </p:nvCxnSpPr>
          <p:spPr bwMode="auto">
            <a:xfrm>
              <a:off x="0" y="212"/>
              <a:ext cx="3266" cy="0"/>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7180" name="TextBox 20"/>
            <p:cNvSpPr>
              <a:spLocks noChangeArrowheads="1"/>
            </p:cNvSpPr>
            <p:nvPr/>
          </p:nvSpPr>
          <p:spPr bwMode="auto">
            <a:xfrm>
              <a:off x="2468" y="487"/>
              <a:ext cx="2068"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ON PIVOTAL CLOUD FOUNDRY</a:t>
              </a:r>
            </a:p>
          </p:txBody>
        </p:sp>
        <p:sp>
          <p:nvSpPr>
            <p:cNvPr id="7181" name="Rectangle 9"/>
            <p:cNvSpPr>
              <a:spLocks noChangeArrowheads="1"/>
            </p:cNvSpPr>
            <p:nvPr/>
          </p:nvSpPr>
          <p:spPr bwMode="auto">
            <a:xfrm>
              <a:off x="443" y="0"/>
              <a:ext cx="2371" cy="412"/>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APPS REPLATFORMING</a:t>
              </a:r>
            </a:p>
          </p:txBody>
        </p:sp>
        <p:sp>
          <p:nvSpPr>
            <p:cNvPr id="7182" name="Straight Arrow Connector 25"/>
            <p:cNvSpPr>
              <a:spLocks noChangeShapeType="1"/>
            </p:cNvSpPr>
            <p:nvPr/>
          </p:nvSpPr>
          <p:spPr bwMode="auto">
            <a:xfrm flipH="1">
              <a:off x="3501" y="1519"/>
              <a:ext cx="2" cy="367"/>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83" name="Rectangle 28"/>
            <p:cNvSpPr>
              <a:spLocks noChangeArrowheads="1"/>
            </p:cNvSpPr>
            <p:nvPr/>
          </p:nvSpPr>
          <p:spPr bwMode="auto">
            <a:xfrm>
              <a:off x="2041" y="1909"/>
              <a:ext cx="2923" cy="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Suitable Apps Moved to PCF with Minimal Code Change; Better Ops Thanks to Platform Automation</a:t>
              </a:r>
            </a:p>
          </p:txBody>
        </p:sp>
      </p:grpSp>
      <p:grpSp>
        <p:nvGrpSpPr>
          <p:cNvPr id="7184" name="Group 16"/>
          <p:cNvGrpSpPr>
            <a:grpSpLocks/>
          </p:cNvGrpSpPr>
          <p:nvPr/>
        </p:nvGrpSpPr>
        <p:grpSpPr bwMode="auto">
          <a:xfrm>
            <a:off x="5688013" y="2346325"/>
            <a:ext cx="3473450" cy="2227263"/>
            <a:chOff x="0" y="0"/>
            <a:chExt cx="5469" cy="3506"/>
          </a:xfrm>
        </p:grpSpPr>
        <p:sp>
          <p:nvSpPr>
            <p:cNvPr id="7185" name="Oval 7"/>
            <p:cNvSpPr>
              <a:spLocks noChangeArrowheads="1"/>
            </p:cNvSpPr>
            <p:nvPr/>
          </p:nvSpPr>
          <p:spPr bwMode="auto">
            <a:xfrm>
              <a:off x="3772" y="12"/>
              <a:ext cx="397"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cxnSp>
          <p:nvCxnSpPr>
            <p:cNvPr id="7186" name="Straight Arrow Connector 16"/>
            <p:cNvCxnSpPr>
              <a:cxnSpLocks noChangeShapeType="1"/>
              <a:stCxn id="7192" idx="6"/>
              <a:endCxn id="7185" idx="2"/>
            </p:cNvCxnSpPr>
            <p:nvPr/>
          </p:nvCxnSpPr>
          <p:spPr bwMode="auto">
            <a:xfrm>
              <a:off x="0" y="212"/>
              <a:ext cx="3772" cy="0"/>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7187" name="TextBox 22"/>
            <p:cNvSpPr>
              <a:spLocks noChangeArrowheads="1"/>
            </p:cNvSpPr>
            <p:nvPr/>
          </p:nvSpPr>
          <p:spPr bwMode="auto">
            <a:xfrm>
              <a:off x="2972" y="487"/>
              <a:ext cx="2070"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GREAT ON PIVOTAL CLOUD FOUNDRY</a:t>
              </a:r>
            </a:p>
          </p:txBody>
        </p:sp>
        <p:sp>
          <p:nvSpPr>
            <p:cNvPr id="7188" name="Rectangle 30"/>
            <p:cNvSpPr>
              <a:spLocks noChangeArrowheads="1"/>
            </p:cNvSpPr>
            <p:nvPr/>
          </p:nvSpPr>
          <p:spPr bwMode="auto">
            <a:xfrm>
              <a:off x="302" y="0"/>
              <a:ext cx="2992" cy="400"/>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OPS &amp; ORG TRANSFORMATION</a:t>
              </a:r>
            </a:p>
          </p:txBody>
        </p:sp>
        <p:sp>
          <p:nvSpPr>
            <p:cNvPr id="7189" name="Straight Arrow Connector 34"/>
            <p:cNvSpPr>
              <a:spLocks noChangeShapeType="1"/>
            </p:cNvSpPr>
            <p:nvPr/>
          </p:nvSpPr>
          <p:spPr bwMode="auto">
            <a:xfrm flipH="1">
              <a:off x="4007" y="1519"/>
              <a:ext cx="0" cy="367"/>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90" name="Rectangle 35"/>
            <p:cNvSpPr>
              <a:spLocks noChangeArrowheads="1"/>
            </p:cNvSpPr>
            <p:nvPr/>
          </p:nvSpPr>
          <p:spPr bwMode="auto">
            <a:xfrm>
              <a:off x="2545" y="1909"/>
              <a:ext cx="2924" cy="1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Cross-Functional Teams Delivering Continuous Software Updates Into PCF End-to-End Through Modern Principles</a:t>
              </a:r>
            </a:p>
          </p:txBody>
        </p:sp>
      </p:grpSp>
      <p:grpSp>
        <p:nvGrpSpPr>
          <p:cNvPr id="7191" name="Group 23"/>
          <p:cNvGrpSpPr>
            <a:grpSpLocks/>
          </p:cNvGrpSpPr>
          <p:nvPr/>
        </p:nvGrpSpPr>
        <p:grpSpPr bwMode="auto">
          <a:xfrm>
            <a:off x="3305175" y="2346325"/>
            <a:ext cx="3182938" cy="2227263"/>
            <a:chOff x="0" y="0"/>
            <a:chExt cx="5011" cy="3506"/>
          </a:xfrm>
        </p:grpSpPr>
        <p:sp>
          <p:nvSpPr>
            <p:cNvPr id="7192" name="Oval 6"/>
            <p:cNvSpPr>
              <a:spLocks noChangeArrowheads="1"/>
            </p:cNvSpPr>
            <p:nvPr/>
          </p:nvSpPr>
          <p:spPr bwMode="auto">
            <a:xfrm>
              <a:off x="3354" y="12"/>
              <a:ext cx="397"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cxnSp>
          <p:nvCxnSpPr>
            <p:cNvPr id="7193" name="Straight Arrow Connector 13"/>
            <p:cNvCxnSpPr>
              <a:cxnSpLocks noChangeShapeType="1"/>
              <a:stCxn id="7178" idx="6"/>
              <a:endCxn id="7192" idx="2"/>
            </p:cNvCxnSpPr>
            <p:nvPr/>
          </p:nvCxnSpPr>
          <p:spPr bwMode="auto">
            <a:xfrm>
              <a:off x="0" y="212"/>
              <a:ext cx="3354" cy="0"/>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7194" name="TextBox 21"/>
            <p:cNvSpPr>
              <a:spLocks noChangeArrowheads="1"/>
            </p:cNvSpPr>
            <p:nvPr/>
          </p:nvSpPr>
          <p:spPr bwMode="auto">
            <a:xfrm>
              <a:off x="2514" y="487"/>
              <a:ext cx="2069"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cs typeface="Calibri" charset="0"/>
                  <a:sym typeface="Calibri" charset="0"/>
                </a:rPr>
                <a:t>RUNS WELL ON PIVOTAL CLOUD FOUNDRY</a:t>
              </a:r>
            </a:p>
          </p:txBody>
        </p:sp>
        <p:sp>
          <p:nvSpPr>
            <p:cNvPr id="7195" name="Straight Arrow Connector 32"/>
            <p:cNvSpPr>
              <a:spLocks noChangeShapeType="1"/>
            </p:cNvSpPr>
            <p:nvPr/>
          </p:nvSpPr>
          <p:spPr bwMode="auto">
            <a:xfrm flipH="1">
              <a:off x="3549" y="1519"/>
              <a:ext cx="0" cy="367"/>
            </a:xfrm>
            <a:prstGeom prst="straightConnector1">
              <a:avLst/>
            </a:prstGeom>
            <a:noFill/>
            <a:ln w="127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96" name="Rectangle 33"/>
            <p:cNvSpPr>
              <a:spLocks noChangeArrowheads="1"/>
            </p:cNvSpPr>
            <p:nvPr/>
          </p:nvSpPr>
          <p:spPr bwMode="auto">
            <a:xfrm>
              <a:off x="2087" y="1909"/>
              <a:ext cx="2924" cy="1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Legacy Apps Refactored Using 12-Factor Principles and Modern Software Process (TDD, CI/CD), Optimized for PCF </a:t>
              </a:r>
            </a:p>
          </p:txBody>
        </p:sp>
        <p:sp>
          <p:nvSpPr>
            <p:cNvPr id="7197" name="Straight Connector 48"/>
            <p:cNvSpPr>
              <a:spLocks noChangeShapeType="1"/>
            </p:cNvSpPr>
            <p:nvPr/>
          </p:nvSpPr>
          <p:spPr bwMode="auto">
            <a:xfrm>
              <a:off x="130" y="205"/>
              <a:ext cx="135" cy="5"/>
            </a:xfrm>
            <a:prstGeom prst="line">
              <a:avLst/>
            </a:prstGeom>
            <a:noFill/>
            <a:ln w="9525"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198" name="Rectangle 29"/>
            <p:cNvSpPr>
              <a:spLocks noChangeArrowheads="1"/>
            </p:cNvSpPr>
            <p:nvPr/>
          </p:nvSpPr>
          <p:spPr bwMode="auto">
            <a:xfrm>
              <a:off x="527" y="0"/>
              <a:ext cx="2299" cy="400"/>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APPS MODERNIZATION</a:t>
              </a:r>
              <a:endParaRPr lang="en-US" sz="1000">
                <a:solidFill>
                  <a:srgbClr val="969696"/>
                </a:solidFill>
                <a:ea typeface="ＭＳ Ｐゴシック" charset="0"/>
                <a:cs typeface="Arial" charset="0"/>
              </a:endParaRPr>
            </a:p>
          </p:txBody>
        </p:sp>
      </p:grpSp>
      <p:grpSp>
        <p:nvGrpSpPr>
          <p:cNvPr id="7199" name="Group 31"/>
          <p:cNvGrpSpPr>
            <a:grpSpLocks/>
          </p:cNvGrpSpPr>
          <p:nvPr/>
        </p:nvGrpSpPr>
        <p:grpSpPr bwMode="auto">
          <a:xfrm>
            <a:off x="4937125" y="912813"/>
            <a:ext cx="3787775" cy="1422400"/>
            <a:chOff x="0" y="0"/>
            <a:chExt cx="5965" cy="2240"/>
          </a:xfrm>
        </p:grpSpPr>
        <p:sp>
          <p:nvSpPr>
            <p:cNvPr id="7200" name="Oval 27"/>
            <p:cNvSpPr>
              <a:spLocks noChangeArrowheads="1"/>
            </p:cNvSpPr>
            <p:nvPr/>
          </p:nvSpPr>
          <p:spPr bwMode="auto">
            <a:xfrm>
              <a:off x="4910" y="365"/>
              <a:ext cx="398" cy="397"/>
            </a:xfrm>
            <a:prstGeom prst="ellipse">
              <a:avLst/>
            </a:prstGeom>
            <a:solidFill>
              <a:schemeClr val="bg1"/>
            </a:solidFill>
            <a:ln w="57150" cap="flat" cmpd="sng">
              <a:solidFill>
                <a:srgbClr val="008674"/>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7201" name="TextBox 38"/>
            <p:cNvSpPr>
              <a:spLocks noChangeArrowheads="1"/>
            </p:cNvSpPr>
            <p:nvPr/>
          </p:nvSpPr>
          <p:spPr bwMode="auto">
            <a:xfrm>
              <a:off x="3210" y="180"/>
              <a:ext cx="2070" cy="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solidFill>
                    <a:srgbClr val="969696"/>
                  </a:solidFill>
                  <a:latin typeface="Calibri" charset="0"/>
                  <a:ea typeface="ＭＳ Ｐゴシック" charset="0"/>
                  <a:sym typeface="Calibri" charset="0"/>
                </a:rPr>
                <a:t>CLOUD </a:t>
              </a:r>
            </a:p>
            <a:p>
              <a:pPr algn="ctr">
                <a:defRPr/>
              </a:pPr>
              <a:r>
                <a:rPr lang="en-US" sz="1200" b="1">
                  <a:solidFill>
                    <a:srgbClr val="969696"/>
                  </a:solidFill>
                  <a:latin typeface="Calibri" charset="0"/>
                  <a:ea typeface="ＭＳ Ｐゴシック" charset="0"/>
                  <a:sym typeface="Calibri" charset="0"/>
                </a:rPr>
                <a:t>NATIVE</a:t>
              </a:r>
            </a:p>
          </p:txBody>
        </p:sp>
        <p:sp>
          <p:nvSpPr>
            <p:cNvPr id="7202" name="Straight Arrow Connector 39"/>
            <p:cNvSpPr>
              <a:spLocks noChangeShapeType="1"/>
            </p:cNvSpPr>
            <p:nvPr/>
          </p:nvSpPr>
          <p:spPr bwMode="auto">
            <a:xfrm>
              <a:off x="5115" y="805"/>
              <a:ext cx="25" cy="1435"/>
            </a:xfrm>
            <a:prstGeom prst="straightConnector1">
              <a:avLst/>
            </a:prstGeom>
            <a:noFill/>
            <a:ln w="127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203" name="Rectangle 40"/>
            <p:cNvSpPr>
              <a:spLocks noChangeArrowheads="1"/>
            </p:cNvSpPr>
            <p:nvPr/>
          </p:nvSpPr>
          <p:spPr bwMode="auto">
            <a:xfrm>
              <a:off x="0" y="0"/>
              <a:ext cx="2585" cy="1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a:solidFill>
                    <a:srgbClr val="969696"/>
                  </a:solidFill>
                  <a:latin typeface="Calibri" charset="0"/>
                  <a:ea typeface="ＭＳ Ｐゴシック" charset="0"/>
                  <a:cs typeface="Calibri" charset="0"/>
                  <a:sym typeface="Calibri" charset="0"/>
                </a:rPr>
                <a:t>Microservices, Business Capability Teams, API First Design</a:t>
              </a:r>
              <a:endParaRPr lang="en-US" sz="1200">
                <a:solidFill>
                  <a:srgbClr val="969696"/>
                </a:solidFill>
                <a:ea typeface="ＭＳ Ｐゴシック" charset="0"/>
                <a:cs typeface="Arial" charset="0"/>
              </a:endParaRPr>
            </a:p>
          </p:txBody>
        </p:sp>
        <p:sp>
          <p:nvSpPr>
            <p:cNvPr id="7204" name="Straight Arrow Connector 42"/>
            <p:cNvSpPr>
              <a:spLocks noChangeShapeType="1"/>
            </p:cNvSpPr>
            <p:nvPr/>
          </p:nvSpPr>
          <p:spPr bwMode="auto">
            <a:xfrm>
              <a:off x="2840" y="510"/>
              <a:ext cx="458" cy="0"/>
            </a:xfrm>
            <a:prstGeom prst="straightConnector1">
              <a:avLst/>
            </a:prstGeom>
            <a:noFill/>
            <a:ln w="12700" cap="flat" cmpd="sng">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7205" name="Rectangle 51"/>
            <p:cNvSpPr>
              <a:spLocks noChangeArrowheads="1"/>
            </p:cNvSpPr>
            <p:nvPr/>
          </p:nvSpPr>
          <p:spPr bwMode="auto">
            <a:xfrm>
              <a:off x="4268" y="1222"/>
              <a:ext cx="1697" cy="400"/>
            </a:xfrm>
            <a:prstGeom prst="rect">
              <a:avLst/>
            </a:prstGeom>
            <a:solidFill>
              <a:schemeClr val="bg1"/>
            </a:solidFill>
            <a:ln w="9525" cap="flat" cmpd="sng">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lgn="ctr">
                <a:defRPr/>
              </a:pPr>
              <a:r>
                <a:rPr lang="en-US" sz="1000">
                  <a:solidFill>
                    <a:srgbClr val="969696"/>
                  </a:solidFill>
                  <a:latin typeface="Calibri" charset="0"/>
                  <a:ea typeface="ＭＳ Ｐゴシック" charset="0"/>
                  <a:cs typeface="Calibri" charset="0"/>
                  <a:sym typeface="Calibri" charset="0"/>
                </a:rPr>
                <a:t>MICROSERVICES</a:t>
              </a:r>
            </a:p>
          </p:txBody>
        </p:sp>
      </p:grpSp>
    </p:spTree>
    <p:extLst>
      <p:ext uri="{BB962C8B-B14F-4D97-AF65-F5344CB8AC3E}">
        <p14:creationId xmlns:p14="http://schemas.microsoft.com/office/powerpoint/2010/main" val="22744204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20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fade">
                                      <p:cBhvr>
                                        <p:cTn id="12" dur="2000"/>
                                        <p:tgtEl>
                                          <p:spTgt spid="71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191"/>
                                        </p:tgtEl>
                                        <p:attrNameLst>
                                          <p:attrName>style.visibility</p:attrName>
                                        </p:attrNameLst>
                                      </p:cBhvr>
                                      <p:to>
                                        <p:strVal val="visible"/>
                                      </p:to>
                                    </p:set>
                                    <p:animEffect transition="in" filter="fade">
                                      <p:cBhvr>
                                        <p:cTn id="17" dur="2000"/>
                                        <p:tgtEl>
                                          <p:spTgt spid="71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184"/>
                                        </p:tgtEl>
                                        <p:attrNameLst>
                                          <p:attrName>style.visibility</p:attrName>
                                        </p:attrNameLst>
                                      </p:cBhvr>
                                      <p:to>
                                        <p:strVal val="visible"/>
                                      </p:to>
                                    </p:set>
                                    <p:animEffect transition="in" filter="fade">
                                      <p:cBhvr>
                                        <p:cTn id="22" dur="2000"/>
                                        <p:tgtEl>
                                          <p:spTgt spid="71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7199"/>
                                        </p:tgtEl>
                                        <p:attrNameLst>
                                          <p:attrName>style.visibility</p:attrName>
                                        </p:attrNameLst>
                                      </p:cBhvr>
                                      <p:to>
                                        <p:strVal val="visible"/>
                                      </p:to>
                                    </p:set>
                                    <p:animEffect transition="in" filter="fade">
                                      <p:cBhvr>
                                        <p:cTn id="27" dur="2000"/>
                                        <p:tgtEl>
                                          <p:spTgt spid="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082" name="Picture 2" descr="P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1800225"/>
            <a:ext cx="9002713"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3" descr="C:\Users\Nina\Desktop\Pivotal1.pngPivota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5" y="73025"/>
            <a:ext cx="2462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4"/>
          <p:cNvSpPr txBox="1">
            <a:spLocks noChangeArrowheads="1"/>
          </p:cNvSpPr>
          <p:nvPr/>
        </p:nvSpPr>
        <p:spPr bwMode="auto">
          <a:xfrm>
            <a:off x="9525" y="668338"/>
            <a:ext cx="91344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lnSpc>
                <a:spcPct val="140000"/>
              </a:lnSpc>
            </a:pPr>
            <a:r>
              <a:rPr lang="en-PH" sz="2800">
                <a:solidFill>
                  <a:schemeClr val="bg1"/>
                </a:solidFill>
                <a:latin typeface="Dotum" charset="0"/>
                <a:ea typeface="Dotum" charset="0"/>
                <a:cs typeface="Dotum" charset="0"/>
              </a:rPr>
              <a:t>Getting Started with Pivotal Cloud Foundry</a:t>
            </a:r>
          </a:p>
          <a:p>
            <a:pPr algn="ctr">
              <a:lnSpc>
                <a:spcPct val="140000"/>
              </a:lnSpc>
            </a:pPr>
            <a:r>
              <a:rPr lang="en-PH" sz="1300">
                <a:solidFill>
                  <a:schemeClr val="bg1"/>
                </a:solidFill>
                <a:latin typeface="Dotum" charset="0"/>
                <a:ea typeface="Dotum" charset="0"/>
                <a:cs typeface="Dotum" charset="0"/>
              </a:rPr>
              <a:t>Try Pivotal Cloud Foundry by deploying a sample app within a matter of minutes</a:t>
            </a:r>
            <a:endParaRPr lang="en-US" sz="1300">
              <a:solidFill>
                <a:schemeClr val="bg1"/>
              </a:solidFill>
              <a:latin typeface="Dotum" charset="0"/>
              <a:ea typeface="Dotum" charset="0"/>
              <a:cs typeface="Dotum" charset="0"/>
            </a:endParaRPr>
          </a:p>
        </p:txBody>
      </p:sp>
    </p:spTree>
    <p:extLst>
      <p:ext uri="{BB962C8B-B14F-4D97-AF65-F5344CB8AC3E}">
        <p14:creationId xmlns:p14="http://schemas.microsoft.com/office/powerpoint/2010/main" val="94341531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2000"/>
                                        <p:tgtEl>
                                          <p:spTgt spid="46082"/>
                                        </p:tgtEl>
                                      </p:cBhvr>
                                    </p:animEffect>
                                  </p:childTnLst>
                                </p:cTn>
                              </p:par>
                              <p:par>
                                <p:cTn id="8" presetID="10" presetClass="entr" presetSubtype="0" fill="hold" nodeType="withEffect">
                                  <p:stCondLst>
                                    <p:cond delay="0"/>
                                  </p:stCondLst>
                                  <p:childTnLst>
                                    <p:set>
                                      <p:cBhvr>
                                        <p:cTn id="9" dur="1" fill="hold">
                                          <p:stCondLst>
                                            <p:cond delay="0"/>
                                          </p:stCondLst>
                                        </p:cTn>
                                        <p:tgtEl>
                                          <p:spTgt spid="46083"/>
                                        </p:tgtEl>
                                        <p:attrNameLst>
                                          <p:attrName>style.visibility</p:attrName>
                                        </p:attrNameLst>
                                      </p:cBhvr>
                                      <p:to>
                                        <p:strVal val="visible"/>
                                      </p:to>
                                    </p:set>
                                    <p:animEffect transition="in" filter="fade">
                                      <p:cBhvr>
                                        <p:cTn id="10" dur="2000"/>
                                        <p:tgtEl>
                                          <p:spTgt spid="4608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084"/>
                                        </p:tgtEl>
                                        <p:attrNameLst>
                                          <p:attrName>style.visibility</p:attrName>
                                        </p:attrNameLst>
                                      </p:cBhvr>
                                      <p:to>
                                        <p:strVal val="visible"/>
                                      </p:to>
                                    </p:set>
                                    <p:animEffect transition="in" filter="fade">
                                      <p:cBhvr>
                                        <p:cTn id="13" dur="20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Simplified Journeys to Cloud Native Agility</a:t>
            </a:r>
          </a:p>
        </p:txBody>
      </p:sp>
      <p:sp>
        <p:nvSpPr>
          <p:cNvPr id="415" name="Shape 415"/>
          <p:cNvSpPr/>
          <p:nvPr/>
        </p:nvSpPr>
        <p:spPr>
          <a:xfrm>
            <a:off x="810460" y="3567317"/>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6" name="Shape 416"/>
          <p:cNvSpPr/>
          <p:nvPr/>
        </p:nvSpPr>
        <p:spPr>
          <a:xfrm>
            <a:off x="3359082" y="3567317"/>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7" name="Shape 417"/>
          <p:cNvSpPr/>
          <p:nvPr/>
        </p:nvSpPr>
        <p:spPr>
          <a:xfrm>
            <a:off x="5741507" y="3567317"/>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418" name="Shape 418"/>
          <p:cNvCxnSpPr>
            <a:endCxn id="416" idx="2"/>
          </p:cNvCxnSpPr>
          <p:nvPr/>
        </p:nvCxnSpPr>
        <p:spPr>
          <a:xfrm rot="10800000" flipH="1">
            <a:off x="1063482" y="3693767"/>
            <a:ext cx="2295600" cy="17700"/>
          </a:xfrm>
          <a:prstGeom prst="straightConnector1">
            <a:avLst/>
          </a:prstGeom>
          <a:noFill/>
          <a:ln w="12700" cap="flat" cmpd="sng">
            <a:solidFill>
              <a:srgbClr val="008673"/>
            </a:solidFill>
            <a:prstDash val="solid"/>
            <a:round/>
            <a:headEnd type="none" w="med" len="med"/>
            <a:tailEnd type="triangle" w="lg" len="lg"/>
          </a:ln>
        </p:spPr>
      </p:cxnSp>
      <p:cxnSp>
        <p:nvCxnSpPr>
          <p:cNvPr id="419" name="Shape 419"/>
          <p:cNvCxnSpPr/>
          <p:nvPr/>
        </p:nvCxnSpPr>
        <p:spPr>
          <a:xfrm>
            <a:off x="3612001" y="3693776"/>
            <a:ext cx="2129400" cy="0"/>
          </a:xfrm>
          <a:prstGeom prst="straightConnector1">
            <a:avLst/>
          </a:prstGeom>
          <a:noFill/>
          <a:ln w="12700" cap="flat" cmpd="sng">
            <a:solidFill>
              <a:srgbClr val="008673"/>
            </a:solidFill>
            <a:prstDash val="solid"/>
            <a:round/>
            <a:headEnd type="none" w="med" len="med"/>
            <a:tailEnd type="triangle" w="lg" len="lg"/>
          </a:ln>
        </p:spPr>
      </p:cxnSp>
      <p:sp>
        <p:nvSpPr>
          <p:cNvPr id="420" name="Shape 420"/>
          <p:cNvSpPr txBox="1"/>
          <p:nvPr/>
        </p:nvSpPr>
        <p:spPr>
          <a:xfrm>
            <a:off x="280303" y="3868082"/>
            <a:ext cx="13131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ON  LEGACY IT</a:t>
            </a:r>
          </a:p>
        </p:txBody>
      </p:sp>
      <p:sp>
        <p:nvSpPr>
          <p:cNvPr id="421" name="Shape 421"/>
          <p:cNvSpPr txBox="1"/>
          <p:nvPr/>
        </p:nvSpPr>
        <p:spPr>
          <a:xfrm>
            <a:off x="2828925" y="3868082"/>
            <a:ext cx="13131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ON PIVOTAL CLOUD FOUNDRY</a:t>
            </a:r>
          </a:p>
        </p:txBody>
      </p:sp>
      <p:sp>
        <p:nvSpPr>
          <p:cNvPr id="422" name="Shape 422"/>
          <p:cNvSpPr txBox="1"/>
          <p:nvPr/>
        </p:nvSpPr>
        <p:spPr>
          <a:xfrm>
            <a:off x="5211351" y="3868082"/>
            <a:ext cx="1313100" cy="646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WELL ON PIVOTAL CLOUD FOUNDRY</a:t>
            </a:r>
          </a:p>
        </p:txBody>
      </p:sp>
      <p:sp>
        <p:nvSpPr>
          <p:cNvPr id="423" name="Shape 423"/>
          <p:cNvSpPr/>
          <p:nvPr/>
        </p:nvSpPr>
        <p:spPr>
          <a:xfrm>
            <a:off x="1566745" y="3558626"/>
            <a:ext cx="1505400" cy="2616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APPS REPLATFORMING</a:t>
            </a:r>
          </a:p>
        </p:txBody>
      </p:sp>
      <p:cxnSp>
        <p:nvCxnSpPr>
          <p:cNvPr id="424" name="Shape 424"/>
          <p:cNvCxnSpPr/>
          <p:nvPr/>
        </p:nvCxnSpPr>
        <p:spPr>
          <a:xfrm rot="10800000" flipH="1">
            <a:off x="1316800" y="2297923"/>
            <a:ext cx="512400" cy="1396200"/>
          </a:xfrm>
          <a:prstGeom prst="straightConnector1">
            <a:avLst/>
          </a:prstGeom>
          <a:noFill/>
          <a:ln w="9525" cap="flat" cmpd="sng">
            <a:solidFill>
              <a:srgbClr val="008673"/>
            </a:solidFill>
            <a:prstDash val="dash"/>
            <a:round/>
            <a:headEnd type="none" w="med" len="med"/>
            <a:tailEnd type="triangle" w="lg" len="lg"/>
          </a:ln>
        </p:spPr>
      </p:cxnSp>
      <p:cxnSp>
        <p:nvCxnSpPr>
          <p:cNvPr id="425" name="Shape 425"/>
          <p:cNvCxnSpPr/>
          <p:nvPr/>
        </p:nvCxnSpPr>
        <p:spPr>
          <a:xfrm>
            <a:off x="3876867" y="3689503"/>
            <a:ext cx="85800" cy="3300"/>
          </a:xfrm>
          <a:prstGeom prst="straightConnector1">
            <a:avLst/>
          </a:prstGeom>
          <a:noFill/>
          <a:ln w="9525" cap="flat" cmpd="sng">
            <a:solidFill>
              <a:srgbClr val="008673"/>
            </a:solidFill>
            <a:prstDash val="solid"/>
            <a:round/>
            <a:headEnd type="none" w="med" len="med"/>
            <a:tailEnd type="triangle" w="lg" len="lg"/>
          </a:ln>
        </p:spPr>
      </p:cxnSp>
      <p:sp>
        <p:nvSpPr>
          <p:cNvPr id="426" name="Shape 426"/>
          <p:cNvSpPr/>
          <p:nvPr/>
        </p:nvSpPr>
        <p:spPr>
          <a:xfrm>
            <a:off x="3947228" y="3558626"/>
            <a:ext cx="1459200" cy="2538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APPS MODERNIZATION</a:t>
            </a:r>
          </a:p>
        </p:txBody>
      </p:sp>
      <p:sp>
        <p:nvSpPr>
          <p:cNvPr id="427" name="Shape 427"/>
          <p:cNvSpPr/>
          <p:nvPr/>
        </p:nvSpPr>
        <p:spPr>
          <a:xfrm>
            <a:off x="810458" y="2004997"/>
            <a:ext cx="252900" cy="252900"/>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8" name="Shape 428"/>
          <p:cNvSpPr txBox="1"/>
          <p:nvPr/>
        </p:nvSpPr>
        <p:spPr>
          <a:xfrm>
            <a:off x="280303" y="1495486"/>
            <a:ext cx="13131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NEW BUSINESS INITIATIVE</a:t>
            </a:r>
          </a:p>
        </p:txBody>
      </p:sp>
      <p:sp>
        <p:nvSpPr>
          <p:cNvPr id="429" name="Shape 429"/>
          <p:cNvSpPr/>
          <p:nvPr/>
        </p:nvSpPr>
        <p:spPr>
          <a:xfrm>
            <a:off x="3541228" y="1772515"/>
            <a:ext cx="252900" cy="252900"/>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0" name="Shape 430"/>
          <p:cNvSpPr txBox="1"/>
          <p:nvPr/>
        </p:nvSpPr>
        <p:spPr>
          <a:xfrm>
            <a:off x="2846858" y="1252116"/>
            <a:ext cx="16416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CLOUD NATIVE APP DEVELOPMENT</a:t>
            </a:r>
          </a:p>
        </p:txBody>
      </p:sp>
      <p:sp>
        <p:nvSpPr>
          <p:cNvPr id="431" name="Shape 431"/>
          <p:cNvSpPr/>
          <p:nvPr/>
        </p:nvSpPr>
        <p:spPr>
          <a:xfrm>
            <a:off x="3541228" y="2251458"/>
            <a:ext cx="252900" cy="252900"/>
          </a:xfrm>
          <a:prstGeom prst="ellipse">
            <a:avLst/>
          </a:prstGeom>
          <a:solidFill>
            <a:schemeClr val="lt1"/>
          </a:solidFill>
          <a:ln w="57150" cap="flat" cmpd="sng">
            <a:solidFill>
              <a:srgbClr val="AB794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2" name="Shape 432"/>
          <p:cNvSpPr txBox="1"/>
          <p:nvPr/>
        </p:nvSpPr>
        <p:spPr>
          <a:xfrm>
            <a:off x="2846858" y="2552976"/>
            <a:ext cx="16416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BACKING SERVICES / DATA ENGINEERING</a:t>
            </a:r>
          </a:p>
        </p:txBody>
      </p:sp>
      <p:cxnSp>
        <p:nvCxnSpPr>
          <p:cNvPr id="433" name="Shape 433"/>
          <p:cNvCxnSpPr>
            <a:stCxn id="427" idx="6"/>
            <a:endCxn id="431" idx="2"/>
          </p:cNvCxnSpPr>
          <p:nvPr/>
        </p:nvCxnSpPr>
        <p:spPr>
          <a:xfrm>
            <a:off x="1063358" y="2131447"/>
            <a:ext cx="2478000" cy="246600"/>
          </a:xfrm>
          <a:prstGeom prst="bentConnector3">
            <a:avLst>
              <a:gd name="adj1" fmla="val 49997"/>
            </a:avLst>
          </a:prstGeom>
          <a:noFill/>
          <a:ln w="9525" cap="flat" cmpd="sng">
            <a:solidFill>
              <a:srgbClr val="008673"/>
            </a:solidFill>
            <a:prstDash val="solid"/>
            <a:round/>
            <a:headEnd type="none" w="med" len="med"/>
            <a:tailEnd type="triangle" w="lg" len="lg"/>
          </a:ln>
        </p:spPr>
      </p:cxnSp>
      <p:cxnSp>
        <p:nvCxnSpPr>
          <p:cNvPr id="434" name="Shape 434"/>
          <p:cNvCxnSpPr>
            <a:stCxn id="427" idx="6"/>
            <a:endCxn id="429" idx="2"/>
          </p:cNvCxnSpPr>
          <p:nvPr/>
        </p:nvCxnSpPr>
        <p:spPr>
          <a:xfrm rot="10800000" flipH="1">
            <a:off x="1063358" y="1898947"/>
            <a:ext cx="2478000" cy="232500"/>
          </a:xfrm>
          <a:prstGeom prst="bentConnector3">
            <a:avLst>
              <a:gd name="adj1" fmla="val 49997"/>
            </a:avLst>
          </a:prstGeom>
          <a:noFill/>
          <a:ln w="9525" cap="flat" cmpd="sng">
            <a:solidFill>
              <a:srgbClr val="008673"/>
            </a:solidFill>
            <a:prstDash val="solid"/>
            <a:round/>
            <a:headEnd type="none" w="med" len="med"/>
            <a:tailEnd type="triangle" w="lg" len="lg"/>
          </a:ln>
        </p:spPr>
      </p:cxnSp>
      <p:cxnSp>
        <p:nvCxnSpPr>
          <p:cNvPr id="435" name="Shape 435"/>
          <p:cNvCxnSpPr>
            <a:stCxn id="431" idx="6"/>
            <a:endCxn id="426" idx="0"/>
          </p:cNvCxnSpPr>
          <p:nvPr/>
        </p:nvCxnSpPr>
        <p:spPr>
          <a:xfrm>
            <a:off x="3794128" y="2377908"/>
            <a:ext cx="882600" cy="1180800"/>
          </a:xfrm>
          <a:prstGeom prst="bentConnector2">
            <a:avLst/>
          </a:prstGeom>
          <a:noFill/>
          <a:ln w="9525" cap="flat" cmpd="sng">
            <a:solidFill>
              <a:srgbClr val="008673"/>
            </a:solidFill>
            <a:prstDash val="solid"/>
            <a:round/>
            <a:headEnd type="triangle" w="lg" len="lg"/>
            <a:tailEnd type="triangle" w="lg" len="lg"/>
          </a:ln>
        </p:spPr>
      </p:cxnSp>
      <p:cxnSp>
        <p:nvCxnSpPr>
          <p:cNvPr id="436" name="Shape 436"/>
          <p:cNvCxnSpPr>
            <a:stCxn id="429" idx="6"/>
            <a:endCxn id="417" idx="0"/>
          </p:cNvCxnSpPr>
          <p:nvPr/>
        </p:nvCxnSpPr>
        <p:spPr>
          <a:xfrm>
            <a:off x="3794128" y="1898965"/>
            <a:ext cx="2073900" cy="1668300"/>
          </a:xfrm>
          <a:prstGeom prst="bentConnector2">
            <a:avLst/>
          </a:prstGeom>
          <a:noFill/>
          <a:ln w="9525" cap="flat" cmpd="sng">
            <a:solidFill>
              <a:srgbClr val="008673"/>
            </a:solidFill>
            <a:prstDash val="solid"/>
            <a:round/>
            <a:headEnd type="none" w="med" len="med"/>
            <a:tailEnd type="triangle" w="lg" len="lg"/>
          </a:ln>
        </p:spPr>
      </p:cxnSp>
      <p:cxnSp>
        <p:nvCxnSpPr>
          <p:cNvPr id="437" name="Shape 437"/>
          <p:cNvCxnSpPr>
            <a:stCxn id="431" idx="6"/>
            <a:endCxn id="417" idx="0"/>
          </p:cNvCxnSpPr>
          <p:nvPr/>
        </p:nvCxnSpPr>
        <p:spPr>
          <a:xfrm>
            <a:off x="3794128" y="2377908"/>
            <a:ext cx="2073900" cy="1189500"/>
          </a:xfrm>
          <a:prstGeom prst="bentConnector2">
            <a:avLst/>
          </a:prstGeom>
          <a:noFill/>
          <a:ln w="9525" cap="flat" cmpd="sng">
            <a:solidFill>
              <a:srgbClr val="008673"/>
            </a:solidFill>
            <a:prstDash val="solid"/>
            <a:round/>
            <a:headEnd type="none" w="med" len="med"/>
            <a:tailEnd type="triangle" w="lg" len="lg"/>
          </a:ln>
        </p:spPr>
      </p:cxnSp>
      <p:sp>
        <p:nvSpPr>
          <p:cNvPr id="438" name="Shape 438"/>
          <p:cNvSpPr/>
          <p:nvPr/>
        </p:nvSpPr>
        <p:spPr>
          <a:xfrm>
            <a:off x="1426482" y="2012525"/>
            <a:ext cx="1786200" cy="2538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PIVOTAL LABS ENGAGEMENT</a:t>
            </a:r>
          </a:p>
        </p:txBody>
      </p:sp>
      <p:sp>
        <p:nvSpPr>
          <p:cNvPr id="439" name="Shape 439"/>
          <p:cNvSpPr/>
          <p:nvPr/>
        </p:nvSpPr>
        <p:spPr>
          <a:xfrm>
            <a:off x="8211139" y="2841330"/>
            <a:ext cx="252900" cy="252900"/>
          </a:xfrm>
          <a:prstGeom prst="ellipse">
            <a:avLst/>
          </a:prstGeom>
          <a:solidFill>
            <a:schemeClr val="lt1"/>
          </a:solidFill>
          <a:ln w="57150" cap="flat" cmpd="sng">
            <a:solidFill>
              <a:srgbClr val="00867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40" name="Shape 440"/>
          <p:cNvSpPr txBox="1"/>
          <p:nvPr/>
        </p:nvSpPr>
        <p:spPr>
          <a:xfrm>
            <a:off x="7680982" y="3173905"/>
            <a:ext cx="1313100" cy="646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RUNS GREAT ON PIVOTAL CLOUD FOUNDRY</a:t>
            </a:r>
          </a:p>
        </p:txBody>
      </p:sp>
      <p:cxnSp>
        <p:nvCxnSpPr>
          <p:cNvPr id="441" name="Shape 441"/>
          <p:cNvCxnSpPr>
            <a:endCxn id="439" idx="2"/>
          </p:cNvCxnSpPr>
          <p:nvPr/>
        </p:nvCxnSpPr>
        <p:spPr>
          <a:xfrm>
            <a:off x="5867839" y="2967780"/>
            <a:ext cx="2343300" cy="0"/>
          </a:xfrm>
          <a:prstGeom prst="straightConnector1">
            <a:avLst/>
          </a:prstGeom>
          <a:noFill/>
          <a:ln w="12700" cap="flat" cmpd="sng">
            <a:solidFill>
              <a:srgbClr val="008673"/>
            </a:solidFill>
            <a:prstDash val="solid"/>
            <a:round/>
            <a:headEnd type="none" w="med" len="med"/>
            <a:tailEnd type="triangle" w="lg" len="lg"/>
          </a:ln>
        </p:spPr>
      </p:cxnSp>
      <p:sp>
        <p:nvSpPr>
          <p:cNvPr id="442" name="Shape 442"/>
          <p:cNvSpPr/>
          <p:nvPr/>
        </p:nvSpPr>
        <p:spPr>
          <a:xfrm>
            <a:off x="6092100" y="2856526"/>
            <a:ext cx="1899900" cy="2538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OPS &amp; ORG TRANSFORMATION</a:t>
            </a:r>
          </a:p>
        </p:txBody>
      </p:sp>
      <p:cxnSp>
        <p:nvCxnSpPr>
          <p:cNvPr id="443" name="Shape 443"/>
          <p:cNvCxnSpPr>
            <a:stCxn id="429" idx="4"/>
            <a:endCxn id="431" idx="0"/>
          </p:cNvCxnSpPr>
          <p:nvPr/>
        </p:nvCxnSpPr>
        <p:spPr>
          <a:xfrm>
            <a:off x="3667678" y="2025415"/>
            <a:ext cx="0" cy="225900"/>
          </a:xfrm>
          <a:prstGeom prst="straightConnector1">
            <a:avLst/>
          </a:prstGeom>
          <a:noFill/>
          <a:ln w="12700" cap="flat" cmpd="sng">
            <a:solidFill>
              <a:srgbClr val="008673"/>
            </a:solidFill>
            <a:prstDash val="solid"/>
            <a:round/>
            <a:headEnd type="triangle" w="lg" len="lg"/>
            <a:tailEnd type="triangle" w="lg" len="lg"/>
          </a:ln>
        </p:spPr>
      </p:cxnSp>
      <p:sp>
        <p:nvSpPr>
          <p:cNvPr id="444" name="Shape 444"/>
          <p:cNvSpPr txBox="1"/>
          <p:nvPr/>
        </p:nvSpPr>
        <p:spPr>
          <a:xfrm>
            <a:off x="78346" y="1135229"/>
            <a:ext cx="17172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“GREENFIELD”</a:t>
            </a:r>
          </a:p>
        </p:txBody>
      </p:sp>
      <p:sp>
        <p:nvSpPr>
          <p:cNvPr id="445" name="Shape 445"/>
          <p:cNvSpPr txBox="1"/>
          <p:nvPr/>
        </p:nvSpPr>
        <p:spPr>
          <a:xfrm>
            <a:off x="10219" y="4329746"/>
            <a:ext cx="18534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“BROWNFIELD”</a:t>
            </a:r>
          </a:p>
        </p:txBody>
      </p:sp>
      <p:sp>
        <p:nvSpPr>
          <p:cNvPr id="446" name="Shape 446"/>
          <p:cNvSpPr txBox="1"/>
          <p:nvPr/>
        </p:nvSpPr>
        <p:spPr>
          <a:xfrm>
            <a:off x="1651901" y="2725082"/>
            <a:ext cx="1313100" cy="461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00" b="0" i="0" u="none" strike="noStrike" cap="none">
                <a:solidFill>
                  <a:schemeClr val="dk2"/>
                </a:solidFill>
                <a:latin typeface="Calibri"/>
                <a:ea typeface="Calibri"/>
                <a:cs typeface="Calibri"/>
                <a:sym typeface="Calibri"/>
              </a:rPr>
              <a:t>(APPS REWRITE)</a:t>
            </a:r>
          </a:p>
        </p:txBody>
      </p:sp>
    </p:spTree>
    <p:extLst>
      <p:ext uri="{BB962C8B-B14F-4D97-AF65-F5344CB8AC3E}">
        <p14:creationId xmlns:p14="http://schemas.microsoft.com/office/powerpoint/2010/main" val="118897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par>
                                <p:cTn id="8" presetID="10" presetClass="entr" presetSubtype="0" fill="hold" nodeType="withEffect">
                                  <p:stCondLst>
                                    <p:cond delay="0"/>
                                  </p:stCondLst>
                                  <p:childTnLst>
                                    <p:set>
                                      <p:cBhvr>
                                        <p:cTn id="9" dur="1" fill="hold">
                                          <p:stCondLst>
                                            <p:cond delay="0"/>
                                          </p:stCondLst>
                                        </p:cTn>
                                        <p:tgtEl>
                                          <p:spTgt spid="416"/>
                                        </p:tgtEl>
                                        <p:attrNameLst>
                                          <p:attrName>style.visibility</p:attrName>
                                        </p:attrNameLst>
                                      </p:cBhvr>
                                      <p:to>
                                        <p:strVal val="visible"/>
                                      </p:to>
                                    </p:set>
                                    <p:animEffect transition="in" filter="fade">
                                      <p:cBhvr>
                                        <p:cTn id="10" dur="500"/>
                                        <p:tgtEl>
                                          <p:spTgt spid="416"/>
                                        </p:tgtEl>
                                      </p:cBhvr>
                                    </p:animEffect>
                                  </p:childTnLst>
                                </p:cTn>
                              </p:par>
                              <p:par>
                                <p:cTn id="11" presetID="10" presetClass="entr" presetSubtype="0" fill="hold" nodeType="withEffect">
                                  <p:stCondLst>
                                    <p:cond delay="0"/>
                                  </p:stCondLst>
                                  <p:childTnLst>
                                    <p:set>
                                      <p:cBhvr>
                                        <p:cTn id="12" dur="1" fill="hold">
                                          <p:stCondLst>
                                            <p:cond delay="0"/>
                                          </p:stCondLst>
                                        </p:cTn>
                                        <p:tgtEl>
                                          <p:spTgt spid="418"/>
                                        </p:tgtEl>
                                        <p:attrNameLst>
                                          <p:attrName>style.visibility</p:attrName>
                                        </p:attrNameLst>
                                      </p:cBhvr>
                                      <p:to>
                                        <p:strVal val="visible"/>
                                      </p:to>
                                    </p:set>
                                    <p:animEffect transition="in" filter="fade">
                                      <p:cBhvr>
                                        <p:cTn id="13" dur="500"/>
                                        <p:tgtEl>
                                          <p:spTgt spid="418"/>
                                        </p:tgtEl>
                                      </p:cBhvr>
                                    </p:animEffect>
                                  </p:childTnLst>
                                </p:cTn>
                              </p:par>
                              <p:par>
                                <p:cTn id="14" presetID="10" presetClass="entr" presetSubtype="0" fill="hold" nodeType="with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fade">
                                      <p:cBhvr>
                                        <p:cTn id="16" dur="500"/>
                                        <p:tgtEl>
                                          <p:spTgt spid="420"/>
                                        </p:tgtEl>
                                      </p:cBhvr>
                                    </p:animEffect>
                                  </p:childTnLst>
                                </p:cTn>
                              </p:par>
                              <p:par>
                                <p:cTn id="17" presetID="10" presetClass="entr" presetSubtype="0" fill="hold" nodeType="withEffect">
                                  <p:stCondLst>
                                    <p:cond delay="0"/>
                                  </p:stCondLst>
                                  <p:childTnLst>
                                    <p:set>
                                      <p:cBhvr>
                                        <p:cTn id="18" dur="1" fill="hold">
                                          <p:stCondLst>
                                            <p:cond delay="0"/>
                                          </p:stCondLst>
                                        </p:cTn>
                                        <p:tgtEl>
                                          <p:spTgt spid="423"/>
                                        </p:tgtEl>
                                        <p:attrNameLst>
                                          <p:attrName>style.visibility</p:attrName>
                                        </p:attrNameLst>
                                      </p:cBhvr>
                                      <p:to>
                                        <p:strVal val="visible"/>
                                      </p:to>
                                    </p:set>
                                    <p:animEffect transition="in" filter="fade">
                                      <p:cBhvr>
                                        <p:cTn id="19" dur="500"/>
                                        <p:tgtEl>
                                          <p:spTgt spid="423"/>
                                        </p:tgtEl>
                                      </p:cBhvr>
                                    </p:animEffect>
                                  </p:childTnLst>
                                </p:cTn>
                              </p:par>
                              <p:par>
                                <p:cTn id="20" presetID="10" presetClass="entr" presetSubtype="0" fill="hold" nodeType="withEffect">
                                  <p:stCondLst>
                                    <p:cond delay="0"/>
                                  </p:stCondLst>
                                  <p:childTnLst>
                                    <p:set>
                                      <p:cBhvr>
                                        <p:cTn id="21" dur="1" fill="hold">
                                          <p:stCondLst>
                                            <p:cond delay="0"/>
                                          </p:stCondLst>
                                        </p:cTn>
                                        <p:tgtEl>
                                          <p:spTgt spid="445"/>
                                        </p:tgtEl>
                                        <p:attrNameLst>
                                          <p:attrName>style.visibility</p:attrName>
                                        </p:attrNameLst>
                                      </p:cBhvr>
                                      <p:to>
                                        <p:strVal val="visible"/>
                                      </p:to>
                                    </p:set>
                                    <p:animEffect transition="in" filter="fade">
                                      <p:cBhvr>
                                        <p:cTn id="22" dur="500"/>
                                        <p:tgtEl>
                                          <p:spTgt spid="445"/>
                                        </p:tgtEl>
                                      </p:cBhvr>
                                    </p:animEffect>
                                  </p:childTnLst>
                                </p:cTn>
                              </p:par>
                              <p:par>
                                <p:cTn id="23" presetID="10" presetClass="entr" presetSubtype="0" fill="hold" nodeType="withEffect">
                                  <p:stCondLst>
                                    <p:cond delay="0"/>
                                  </p:stCondLst>
                                  <p:childTnLst>
                                    <p:set>
                                      <p:cBhvr>
                                        <p:cTn id="24" dur="1" fill="hold">
                                          <p:stCondLst>
                                            <p:cond delay="0"/>
                                          </p:stCondLst>
                                        </p:cTn>
                                        <p:tgtEl>
                                          <p:spTgt spid="421"/>
                                        </p:tgtEl>
                                        <p:attrNameLst>
                                          <p:attrName>style.visibility</p:attrName>
                                        </p:attrNameLst>
                                      </p:cBhvr>
                                      <p:to>
                                        <p:strVal val="visible"/>
                                      </p:to>
                                    </p:set>
                                    <p:animEffect transition="in" filter="fade">
                                      <p:cBhvr>
                                        <p:cTn id="25" dur="500"/>
                                        <p:tgtEl>
                                          <p:spTgt spid="4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26"/>
                                        </p:tgtEl>
                                        <p:attrNameLst>
                                          <p:attrName>style.visibility</p:attrName>
                                        </p:attrNameLst>
                                      </p:cBhvr>
                                      <p:to>
                                        <p:strVal val="visible"/>
                                      </p:to>
                                    </p:set>
                                    <p:animEffect transition="in" filter="fade">
                                      <p:cBhvr>
                                        <p:cTn id="30" dur="500"/>
                                        <p:tgtEl>
                                          <p:spTgt spid="426"/>
                                        </p:tgtEl>
                                      </p:cBhvr>
                                    </p:animEffect>
                                  </p:childTnLst>
                                </p:cTn>
                              </p:par>
                              <p:par>
                                <p:cTn id="31" presetID="10" presetClass="entr" presetSubtype="0" fill="hold" nodeType="withEffect">
                                  <p:stCondLst>
                                    <p:cond delay="0"/>
                                  </p:stCondLst>
                                  <p:childTnLst>
                                    <p:set>
                                      <p:cBhvr>
                                        <p:cTn id="32" dur="1" fill="hold">
                                          <p:stCondLst>
                                            <p:cond delay="0"/>
                                          </p:stCondLst>
                                        </p:cTn>
                                        <p:tgtEl>
                                          <p:spTgt spid="419"/>
                                        </p:tgtEl>
                                        <p:attrNameLst>
                                          <p:attrName>style.visibility</p:attrName>
                                        </p:attrNameLst>
                                      </p:cBhvr>
                                      <p:to>
                                        <p:strVal val="visible"/>
                                      </p:to>
                                    </p:set>
                                    <p:animEffect transition="in" filter="fade">
                                      <p:cBhvr>
                                        <p:cTn id="33" dur="500"/>
                                        <p:tgtEl>
                                          <p:spTgt spid="419"/>
                                        </p:tgtEl>
                                      </p:cBhvr>
                                    </p:animEffect>
                                  </p:childTnLst>
                                </p:cTn>
                              </p:par>
                              <p:par>
                                <p:cTn id="34" presetID="10" presetClass="entr" presetSubtype="0" fill="hold" nodeType="withEffect">
                                  <p:stCondLst>
                                    <p:cond delay="0"/>
                                  </p:stCondLst>
                                  <p:childTnLst>
                                    <p:set>
                                      <p:cBhvr>
                                        <p:cTn id="35" dur="1" fill="hold">
                                          <p:stCondLst>
                                            <p:cond delay="0"/>
                                          </p:stCondLst>
                                        </p:cTn>
                                        <p:tgtEl>
                                          <p:spTgt spid="419"/>
                                        </p:tgtEl>
                                        <p:attrNameLst>
                                          <p:attrName>style.visibility</p:attrName>
                                        </p:attrNameLst>
                                      </p:cBhvr>
                                      <p:to>
                                        <p:strVal val="visible"/>
                                      </p:to>
                                    </p:set>
                                    <p:animEffect transition="in" filter="fade">
                                      <p:cBhvr>
                                        <p:cTn id="36" dur="500"/>
                                        <p:tgtEl>
                                          <p:spTgt spid="419"/>
                                        </p:tgtEl>
                                      </p:cBhvr>
                                    </p:animEffect>
                                  </p:childTnLst>
                                </p:cTn>
                              </p:par>
                              <p:par>
                                <p:cTn id="37" presetID="10" presetClass="entr" presetSubtype="0" fill="hold" nodeType="withEffect">
                                  <p:stCondLst>
                                    <p:cond delay="0"/>
                                  </p:stCondLst>
                                  <p:childTnLst>
                                    <p:set>
                                      <p:cBhvr>
                                        <p:cTn id="38" dur="1" fill="hold">
                                          <p:stCondLst>
                                            <p:cond delay="0"/>
                                          </p:stCondLst>
                                        </p:cTn>
                                        <p:tgtEl>
                                          <p:spTgt spid="417"/>
                                        </p:tgtEl>
                                        <p:attrNameLst>
                                          <p:attrName>style.visibility</p:attrName>
                                        </p:attrNameLst>
                                      </p:cBhvr>
                                      <p:to>
                                        <p:strVal val="visible"/>
                                      </p:to>
                                    </p:set>
                                    <p:animEffect transition="in" filter="fade">
                                      <p:cBhvr>
                                        <p:cTn id="39" dur="500"/>
                                        <p:tgtEl>
                                          <p:spTgt spid="417"/>
                                        </p:tgtEl>
                                      </p:cBhvr>
                                    </p:animEffect>
                                  </p:childTnLst>
                                </p:cTn>
                              </p:par>
                              <p:par>
                                <p:cTn id="40" presetID="10" presetClass="entr" presetSubtype="0" fill="hold" nodeType="withEffect">
                                  <p:stCondLst>
                                    <p:cond delay="0"/>
                                  </p:stCondLst>
                                  <p:childTnLst>
                                    <p:set>
                                      <p:cBhvr>
                                        <p:cTn id="41" dur="1" fill="hold">
                                          <p:stCondLst>
                                            <p:cond delay="0"/>
                                          </p:stCondLst>
                                        </p:cTn>
                                        <p:tgtEl>
                                          <p:spTgt spid="422"/>
                                        </p:tgtEl>
                                        <p:attrNameLst>
                                          <p:attrName>style.visibility</p:attrName>
                                        </p:attrNameLst>
                                      </p:cBhvr>
                                      <p:to>
                                        <p:strVal val="visible"/>
                                      </p:to>
                                    </p:set>
                                    <p:animEffect transition="in" filter="fade">
                                      <p:cBhvr>
                                        <p:cTn id="42" dur="500"/>
                                        <p:tgtEl>
                                          <p:spTgt spid="422"/>
                                        </p:tgtEl>
                                      </p:cBhvr>
                                    </p:animEffect>
                                  </p:childTnLst>
                                </p:cTn>
                              </p:par>
                              <p:par>
                                <p:cTn id="43" presetID="10" presetClass="entr" presetSubtype="0" fill="hold" nodeType="with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fade">
                                      <p:cBhvr>
                                        <p:cTn id="45" dur="500"/>
                                        <p:tgtEl>
                                          <p:spTgt spid="4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4"/>
                                        </p:tgtEl>
                                        <p:attrNameLst>
                                          <p:attrName>style.visibility</p:attrName>
                                        </p:attrNameLst>
                                      </p:cBhvr>
                                      <p:to>
                                        <p:strVal val="visible"/>
                                      </p:to>
                                    </p:set>
                                    <p:animEffect transition="in" filter="fade">
                                      <p:cBhvr>
                                        <p:cTn id="50" dur="500"/>
                                        <p:tgtEl>
                                          <p:spTgt spid="444"/>
                                        </p:tgtEl>
                                      </p:cBhvr>
                                    </p:animEffect>
                                  </p:childTnLst>
                                </p:cTn>
                              </p:par>
                              <p:par>
                                <p:cTn id="51" presetID="10" presetClass="entr" presetSubtype="0" fill="hold" nodeType="withEffect">
                                  <p:stCondLst>
                                    <p:cond delay="0"/>
                                  </p:stCondLst>
                                  <p:childTnLst>
                                    <p:set>
                                      <p:cBhvr>
                                        <p:cTn id="52" dur="1" fill="hold">
                                          <p:stCondLst>
                                            <p:cond delay="0"/>
                                          </p:stCondLst>
                                        </p:cTn>
                                        <p:tgtEl>
                                          <p:spTgt spid="428"/>
                                        </p:tgtEl>
                                        <p:attrNameLst>
                                          <p:attrName>style.visibility</p:attrName>
                                        </p:attrNameLst>
                                      </p:cBhvr>
                                      <p:to>
                                        <p:strVal val="visible"/>
                                      </p:to>
                                    </p:set>
                                    <p:animEffect transition="in" filter="fade">
                                      <p:cBhvr>
                                        <p:cTn id="53" dur="500"/>
                                        <p:tgtEl>
                                          <p:spTgt spid="428"/>
                                        </p:tgtEl>
                                      </p:cBhvr>
                                    </p:animEffect>
                                  </p:childTnLst>
                                </p:cTn>
                              </p:par>
                              <p:par>
                                <p:cTn id="54" presetID="10" presetClass="entr" presetSubtype="0" fill="hold" nodeType="withEffect">
                                  <p:stCondLst>
                                    <p:cond delay="0"/>
                                  </p:stCondLst>
                                  <p:childTnLst>
                                    <p:set>
                                      <p:cBhvr>
                                        <p:cTn id="55" dur="1" fill="hold">
                                          <p:stCondLst>
                                            <p:cond delay="0"/>
                                          </p:stCondLst>
                                        </p:cTn>
                                        <p:tgtEl>
                                          <p:spTgt spid="427"/>
                                        </p:tgtEl>
                                        <p:attrNameLst>
                                          <p:attrName>style.visibility</p:attrName>
                                        </p:attrNameLst>
                                      </p:cBhvr>
                                      <p:to>
                                        <p:strVal val="visible"/>
                                      </p:to>
                                    </p:set>
                                    <p:animEffect transition="in" filter="fade">
                                      <p:cBhvr>
                                        <p:cTn id="56" dur="500"/>
                                        <p:tgtEl>
                                          <p:spTgt spid="427"/>
                                        </p:tgtEl>
                                      </p:cBhvr>
                                    </p:animEffect>
                                  </p:childTnLst>
                                </p:cTn>
                              </p:par>
                              <p:par>
                                <p:cTn id="57" presetID="10" presetClass="entr" presetSubtype="0" fill="hold" nodeType="withEffect">
                                  <p:stCondLst>
                                    <p:cond delay="0"/>
                                  </p:stCondLst>
                                  <p:childTnLst>
                                    <p:set>
                                      <p:cBhvr>
                                        <p:cTn id="58" dur="1" fill="hold">
                                          <p:stCondLst>
                                            <p:cond delay="0"/>
                                          </p:stCondLst>
                                        </p:cTn>
                                        <p:tgtEl>
                                          <p:spTgt spid="438"/>
                                        </p:tgtEl>
                                        <p:attrNameLst>
                                          <p:attrName>style.visibility</p:attrName>
                                        </p:attrNameLst>
                                      </p:cBhvr>
                                      <p:to>
                                        <p:strVal val="visible"/>
                                      </p:to>
                                    </p:set>
                                    <p:animEffect transition="in" filter="fade">
                                      <p:cBhvr>
                                        <p:cTn id="59" dur="500"/>
                                        <p:tgtEl>
                                          <p:spTgt spid="438"/>
                                        </p:tgtEl>
                                      </p:cBhvr>
                                    </p:animEffect>
                                  </p:childTnLst>
                                </p:cTn>
                              </p:par>
                              <p:par>
                                <p:cTn id="60" presetID="10" presetClass="entr" presetSubtype="0" fill="hold" nodeType="withEffect">
                                  <p:stCondLst>
                                    <p:cond delay="0"/>
                                  </p:stCondLst>
                                  <p:childTnLst>
                                    <p:set>
                                      <p:cBhvr>
                                        <p:cTn id="61" dur="1" fill="hold">
                                          <p:stCondLst>
                                            <p:cond delay="0"/>
                                          </p:stCondLst>
                                        </p:cTn>
                                        <p:tgtEl>
                                          <p:spTgt spid="434"/>
                                        </p:tgtEl>
                                        <p:attrNameLst>
                                          <p:attrName>style.visibility</p:attrName>
                                        </p:attrNameLst>
                                      </p:cBhvr>
                                      <p:to>
                                        <p:strVal val="visible"/>
                                      </p:to>
                                    </p:set>
                                    <p:animEffect transition="in" filter="fade">
                                      <p:cBhvr>
                                        <p:cTn id="62" dur="500"/>
                                        <p:tgtEl>
                                          <p:spTgt spid="434"/>
                                        </p:tgtEl>
                                      </p:cBhvr>
                                    </p:animEffect>
                                  </p:childTnLst>
                                </p:cTn>
                              </p:par>
                              <p:par>
                                <p:cTn id="63" presetID="10" presetClass="entr" presetSubtype="0" fill="hold" nodeType="withEffect">
                                  <p:stCondLst>
                                    <p:cond delay="0"/>
                                  </p:stCondLst>
                                  <p:childTnLst>
                                    <p:set>
                                      <p:cBhvr>
                                        <p:cTn id="64" dur="1" fill="hold">
                                          <p:stCondLst>
                                            <p:cond delay="0"/>
                                          </p:stCondLst>
                                        </p:cTn>
                                        <p:tgtEl>
                                          <p:spTgt spid="429"/>
                                        </p:tgtEl>
                                        <p:attrNameLst>
                                          <p:attrName>style.visibility</p:attrName>
                                        </p:attrNameLst>
                                      </p:cBhvr>
                                      <p:to>
                                        <p:strVal val="visible"/>
                                      </p:to>
                                    </p:set>
                                    <p:animEffect transition="in" filter="fade">
                                      <p:cBhvr>
                                        <p:cTn id="65" dur="500"/>
                                        <p:tgtEl>
                                          <p:spTgt spid="429"/>
                                        </p:tgtEl>
                                      </p:cBhvr>
                                    </p:animEffect>
                                  </p:childTnLst>
                                </p:cTn>
                              </p:par>
                              <p:par>
                                <p:cTn id="66" presetID="10" presetClass="entr" presetSubtype="0" fill="hold" nodeType="withEffect">
                                  <p:stCondLst>
                                    <p:cond delay="0"/>
                                  </p:stCondLst>
                                  <p:childTnLst>
                                    <p:set>
                                      <p:cBhvr>
                                        <p:cTn id="67" dur="1" fill="hold">
                                          <p:stCondLst>
                                            <p:cond delay="0"/>
                                          </p:stCondLst>
                                        </p:cTn>
                                        <p:tgtEl>
                                          <p:spTgt spid="430"/>
                                        </p:tgtEl>
                                        <p:attrNameLst>
                                          <p:attrName>style.visibility</p:attrName>
                                        </p:attrNameLst>
                                      </p:cBhvr>
                                      <p:to>
                                        <p:strVal val="visible"/>
                                      </p:to>
                                    </p:set>
                                    <p:animEffect transition="in" filter="fade">
                                      <p:cBhvr>
                                        <p:cTn id="68" dur="500"/>
                                        <p:tgtEl>
                                          <p:spTgt spid="430"/>
                                        </p:tgtEl>
                                      </p:cBhvr>
                                    </p:animEffect>
                                  </p:childTnLst>
                                </p:cTn>
                              </p:par>
                              <p:par>
                                <p:cTn id="69" presetID="10" presetClass="entr" presetSubtype="0" fill="hold" nodeType="withEffect">
                                  <p:stCondLst>
                                    <p:cond delay="0"/>
                                  </p:stCondLst>
                                  <p:childTnLst>
                                    <p:set>
                                      <p:cBhvr>
                                        <p:cTn id="70" dur="1" fill="hold">
                                          <p:stCondLst>
                                            <p:cond delay="0"/>
                                          </p:stCondLst>
                                        </p:cTn>
                                        <p:tgtEl>
                                          <p:spTgt spid="436"/>
                                        </p:tgtEl>
                                        <p:attrNameLst>
                                          <p:attrName>style.visibility</p:attrName>
                                        </p:attrNameLst>
                                      </p:cBhvr>
                                      <p:to>
                                        <p:strVal val="visible"/>
                                      </p:to>
                                    </p:set>
                                    <p:animEffect transition="in" filter="fade">
                                      <p:cBhvr>
                                        <p:cTn id="71" dur="500"/>
                                        <p:tgtEl>
                                          <p:spTgt spid="4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33"/>
                                        </p:tgtEl>
                                        <p:attrNameLst>
                                          <p:attrName>style.visibility</p:attrName>
                                        </p:attrNameLst>
                                      </p:cBhvr>
                                      <p:to>
                                        <p:strVal val="visible"/>
                                      </p:to>
                                    </p:set>
                                    <p:animEffect transition="in" filter="fade">
                                      <p:cBhvr>
                                        <p:cTn id="76" dur="500"/>
                                        <p:tgtEl>
                                          <p:spTgt spid="433"/>
                                        </p:tgtEl>
                                      </p:cBhvr>
                                    </p:animEffect>
                                  </p:childTnLst>
                                </p:cTn>
                              </p:par>
                              <p:par>
                                <p:cTn id="77" presetID="10" presetClass="entr" presetSubtype="0" fill="hold" nodeType="withEffect">
                                  <p:stCondLst>
                                    <p:cond delay="0"/>
                                  </p:stCondLst>
                                  <p:childTnLst>
                                    <p:set>
                                      <p:cBhvr>
                                        <p:cTn id="78" dur="1" fill="hold">
                                          <p:stCondLst>
                                            <p:cond delay="0"/>
                                          </p:stCondLst>
                                        </p:cTn>
                                        <p:tgtEl>
                                          <p:spTgt spid="431"/>
                                        </p:tgtEl>
                                        <p:attrNameLst>
                                          <p:attrName>style.visibility</p:attrName>
                                        </p:attrNameLst>
                                      </p:cBhvr>
                                      <p:to>
                                        <p:strVal val="visible"/>
                                      </p:to>
                                    </p:set>
                                    <p:animEffect transition="in" filter="fade">
                                      <p:cBhvr>
                                        <p:cTn id="79" dur="500"/>
                                        <p:tgtEl>
                                          <p:spTgt spid="431"/>
                                        </p:tgtEl>
                                      </p:cBhvr>
                                    </p:animEffect>
                                  </p:childTnLst>
                                </p:cTn>
                              </p:par>
                              <p:par>
                                <p:cTn id="80" presetID="10" presetClass="entr" presetSubtype="0" fill="hold" nodeType="withEffect">
                                  <p:stCondLst>
                                    <p:cond delay="0"/>
                                  </p:stCondLst>
                                  <p:childTnLst>
                                    <p:set>
                                      <p:cBhvr>
                                        <p:cTn id="81" dur="1" fill="hold">
                                          <p:stCondLst>
                                            <p:cond delay="0"/>
                                          </p:stCondLst>
                                        </p:cTn>
                                        <p:tgtEl>
                                          <p:spTgt spid="443"/>
                                        </p:tgtEl>
                                        <p:attrNameLst>
                                          <p:attrName>style.visibility</p:attrName>
                                        </p:attrNameLst>
                                      </p:cBhvr>
                                      <p:to>
                                        <p:strVal val="visible"/>
                                      </p:to>
                                    </p:set>
                                    <p:animEffect transition="in" filter="fade">
                                      <p:cBhvr>
                                        <p:cTn id="82" dur="500"/>
                                        <p:tgtEl>
                                          <p:spTgt spid="443"/>
                                        </p:tgtEl>
                                      </p:cBhvr>
                                    </p:animEffect>
                                  </p:childTnLst>
                                </p:cTn>
                              </p:par>
                              <p:par>
                                <p:cTn id="83" presetID="10" presetClass="entr" presetSubtype="0" fill="hold" nodeType="withEffect">
                                  <p:stCondLst>
                                    <p:cond delay="0"/>
                                  </p:stCondLst>
                                  <p:childTnLst>
                                    <p:set>
                                      <p:cBhvr>
                                        <p:cTn id="84" dur="1" fill="hold">
                                          <p:stCondLst>
                                            <p:cond delay="0"/>
                                          </p:stCondLst>
                                        </p:cTn>
                                        <p:tgtEl>
                                          <p:spTgt spid="437"/>
                                        </p:tgtEl>
                                        <p:attrNameLst>
                                          <p:attrName>style.visibility</p:attrName>
                                        </p:attrNameLst>
                                      </p:cBhvr>
                                      <p:to>
                                        <p:strVal val="visible"/>
                                      </p:to>
                                    </p:set>
                                    <p:animEffect transition="in" filter="fade">
                                      <p:cBhvr>
                                        <p:cTn id="85" dur="500"/>
                                        <p:tgtEl>
                                          <p:spTgt spid="437"/>
                                        </p:tgtEl>
                                      </p:cBhvr>
                                    </p:animEffect>
                                  </p:childTnLst>
                                </p:cTn>
                              </p:par>
                              <p:par>
                                <p:cTn id="86" presetID="10" presetClass="entr" presetSubtype="0" fill="hold" nodeType="withEffect">
                                  <p:stCondLst>
                                    <p:cond delay="0"/>
                                  </p:stCondLst>
                                  <p:childTnLst>
                                    <p:set>
                                      <p:cBhvr>
                                        <p:cTn id="87" dur="1" fill="hold">
                                          <p:stCondLst>
                                            <p:cond delay="0"/>
                                          </p:stCondLst>
                                        </p:cTn>
                                        <p:tgtEl>
                                          <p:spTgt spid="432"/>
                                        </p:tgtEl>
                                        <p:attrNameLst>
                                          <p:attrName>style.visibility</p:attrName>
                                        </p:attrNameLst>
                                      </p:cBhvr>
                                      <p:to>
                                        <p:strVal val="visible"/>
                                      </p:to>
                                    </p:set>
                                    <p:animEffect transition="in" filter="fade">
                                      <p:cBhvr>
                                        <p:cTn id="88" dur="500"/>
                                        <p:tgtEl>
                                          <p:spTgt spid="432"/>
                                        </p:tgtEl>
                                      </p:cBhvr>
                                    </p:animEffect>
                                  </p:childTnLst>
                                </p:cTn>
                              </p:par>
                              <p:par>
                                <p:cTn id="89" presetID="10" presetClass="entr" presetSubtype="0" fill="hold" nodeType="withEffect">
                                  <p:stCondLst>
                                    <p:cond delay="0"/>
                                  </p:stCondLst>
                                  <p:childTnLst>
                                    <p:set>
                                      <p:cBhvr>
                                        <p:cTn id="90" dur="1" fill="hold">
                                          <p:stCondLst>
                                            <p:cond delay="0"/>
                                          </p:stCondLst>
                                        </p:cTn>
                                        <p:tgtEl>
                                          <p:spTgt spid="437"/>
                                        </p:tgtEl>
                                        <p:attrNameLst>
                                          <p:attrName>style.visibility</p:attrName>
                                        </p:attrNameLst>
                                      </p:cBhvr>
                                      <p:to>
                                        <p:strVal val="visible"/>
                                      </p:to>
                                    </p:set>
                                    <p:animEffect transition="in" filter="fade">
                                      <p:cBhvr>
                                        <p:cTn id="91" dur="500"/>
                                        <p:tgtEl>
                                          <p:spTgt spid="437"/>
                                        </p:tgtEl>
                                      </p:cBhvr>
                                    </p:animEffect>
                                  </p:childTnLst>
                                </p:cTn>
                              </p:par>
                              <p:par>
                                <p:cTn id="92" presetID="10" presetClass="entr" presetSubtype="0" fill="hold" nodeType="withEffect">
                                  <p:stCondLst>
                                    <p:cond delay="0"/>
                                  </p:stCondLst>
                                  <p:childTnLst>
                                    <p:set>
                                      <p:cBhvr>
                                        <p:cTn id="93" dur="1" fill="hold">
                                          <p:stCondLst>
                                            <p:cond delay="0"/>
                                          </p:stCondLst>
                                        </p:cTn>
                                        <p:tgtEl>
                                          <p:spTgt spid="435"/>
                                        </p:tgtEl>
                                        <p:attrNameLst>
                                          <p:attrName>style.visibility</p:attrName>
                                        </p:attrNameLst>
                                      </p:cBhvr>
                                      <p:to>
                                        <p:strVal val="visible"/>
                                      </p:to>
                                    </p:set>
                                    <p:animEffect transition="in" filter="fade">
                                      <p:cBhvr>
                                        <p:cTn id="94" dur="500"/>
                                        <p:tgtEl>
                                          <p:spTgt spid="43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424"/>
                                        </p:tgtEl>
                                        <p:attrNameLst>
                                          <p:attrName>style.visibility</p:attrName>
                                        </p:attrNameLst>
                                      </p:cBhvr>
                                      <p:to>
                                        <p:strVal val="visible"/>
                                      </p:to>
                                    </p:set>
                                    <p:animEffect transition="in" filter="fade">
                                      <p:cBhvr>
                                        <p:cTn id="99" dur="500"/>
                                        <p:tgtEl>
                                          <p:spTgt spid="424"/>
                                        </p:tgtEl>
                                      </p:cBhvr>
                                    </p:animEffect>
                                  </p:childTnLst>
                                </p:cTn>
                              </p:par>
                              <p:par>
                                <p:cTn id="100" presetID="10" presetClass="entr" presetSubtype="0" fill="hold" nodeType="withEffect">
                                  <p:stCondLst>
                                    <p:cond delay="0"/>
                                  </p:stCondLst>
                                  <p:childTnLst>
                                    <p:set>
                                      <p:cBhvr>
                                        <p:cTn id="101" dur="1" fill="hold">
                                          <p:stCondLst>
                                            <p:cond delay="0"/>
                                          </p:stCondLst>
                                        </p:cTn>
                                        <p:tgtEl>
                                          <p:spTgt spid="446"/>
                                        </p:tgtEl>
                                        <p:attrNameLst>
                                          <p:attrName>style.visibility</p:attrName>
                                        </p:attrNameLst>
                                      </p:cBhvr>
                                      <p:to>
                                        <p:strVal val="visible"/>
                                      </p:to>
                                    </p:set>
                                    <p:animEffect transition="in" filter="fade">
                                      <p:cBhvr>
                                        <p:cTn id="102" dur="500"/>
                                        <p:tgtEl>
                                          <p:spTgt spid="4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42"/>
                                        </p:tgtEl>
                                        <p:attrNameLst>
                                          <p:attrName>style.visibility</p:attrName>
                                        </p:attrNameLst>
                                      </p:cBhvr>
                                      <p:to>
                                        <p:strVal val="visible"/>
                                      </p:to>
                                    </p:set>
                                    <p:animEffect transition="in" filter="fade">
                                      <p:cBhvr>
                                        <p:cTn id="107" dur="500"/>
                                        <p:tgtEl>
                                          <p:spTgt spid="442"/>
                                        </p:tgtEl>
                                      </p:cBhvr>
                                    </p:animEffect>
                                  </p:childTnLst>
                                </p:cTn>
                              </p:par>
                              <p:par>
                                <p:cTn id="108" presetID="10" presetClass="entr" presetSubtype="0" fill="hold" nodeType="withEffect">
                                  <p:stCondLst>
                                    <p:cond delay="0"/>
                                  </p:stCondLst>
                                  <p:childTnLst>
                                    <p:set>
                                      <p:cBhvr>
                                        <p:cTn id="109" dur="1" fill="hold">
                                          <p:stCondLst>
                                            <p:cond delay="0"/>
                                          </p:stCondLst>
                                        </p:cTn>
                                        <p:tgtEl>
                                          <p:spTgt spid="441"/>
                                        </p:tgtEl>
                                        <p:attrNameLst>
                                          <p:attrName>style.visibility</p:attrName>
                                        </p:attrNameLst>
                                      </p:cBhvr>
                                      <p:to>
                                        <p:strVal val="visible"/>
                                      </p:to>
                                    </p:set>
                                    <p:animEffect transition="in" filter="fade">
                                      <p:cBhvr>
                                        <p:cTn id="110" dur="500"/>
                                        <p:tgtEl>
                                          <p:spTgt spid="441"/>
                                        </p:tgtEl>
                                      </p:cBhvr>
                                    </p:animEffect>
                                  </p:childTnLst>
                                </p:cTn>
                              </p:par>
                              <p:par>
                                <p:cTn id="111" presetID="10" presetClass="entr" presetSubtype="0" fill="hold" nodeType="withEffect">
                                  <p:stCondLst>
                                    <p:cond delay="0"/>
                                  </p:stCondLst>
                                  <p:childTnLst>
                                    <p:set>
                                      <p:cBhvr>
                                        <p:cTn id="112" dur="1" fill="hold">
                                          <p:stCondLst>
                                            <p:cond delay="0"/>
                                          </p:stCondLst>
                                        </p:cTn>
                                        <p:tgtEl>
                                          <p:spTgt spid="439"/>
                                        </p:tgtEl>
                                        <p:attrNameLst>
                                          <p:attrName>style.visibility</p:attrName>
                                        </p:attrNameLst>
                                      </p:cBhvr>
                                      <p:to>
                                        <p:strVal val="visible"/>
                                      </p:to>
                                    </p:set>
                                    <p:animEffect transition="in" filter="fade">
                                      <p:cBhvr>
                                        <p:cTn id="113" dur="500"/>
                                        <p:tgtEl>
                                          <p:spTgt spid="439"/>
                                        </p:tgtEl>
                                      </p:cBhvr>
                                    </p:animEffect>
                                  </p:childTnLst>
                                </p:cTn>
                              </p:par>
                              <p:par>
                                <p:cTn id="114" presetID="10" presetClass="entr" presetSubtype="0" fill="hold" nodeType="withEffect">
                                  <p:stCondLst>
                                    <p:cond delay="0"/>
                                  </p:stCondLst>
                                  <p:childTnLst>
                                    <p:set>
                                      <p:cBhvr>
                                        <p:cTn id="115" dur="1" fill="hold">
                                          <p:stCondLst>
                                            <p:cond delay="0"/>
                                          </p:stCondLst>
                                        </p:cTn>
                                        <p:tgtEl>
                                          <p:spTgt spid="440"/>
                                        </p:tgtEl>
                                        <p:attrNameLst>
                                          <p:attrName>style.visibility</p:attrName>
                                        </p:attrNameLst>
                                      </p:cBhvr>
                                      <p:to>
                                        <p:strVal val="visible"/>
                                      </p:to>
                                    </p:set>
                                    <p:animEffect transition="in" filter="fade">
                                      <p:cBhvr>
                                        <p:cTn id="116"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Shape 451"/>
          <p:cNvSpPr txBox="1">
            <a:spLocks noGrp="1"/>
          </p:cNvSpPr>
          <p:nvPr>
            <p:ph type="subTitle" idx="1"/>
          </p:nvPr>
        </p:nvSpPr>
        <p:spPr>
          <a:xfrm>
            <a:off x="657772" y="2664866"/>
            <a:ext cx="4380600" cy="3837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endParaRPr/>
          </a:p>
        </p:txBody>
      </p:sp>
      <p:sp>
        <p:nvSpPr>
          <p:cNvPr id="452" name="Shape 452"/>
          <p:cNvSpPr txBox="1">
            <a:spLocks noGrp="1"/>
          </p:cNvSpPr>
          <p:nvPr>
            <p:ph type="title"/>
          </p:nvPr>
        </p:nvSpPr>
        <p:spPr>
          <a:xfrm>
            <a:off x="659043" y="1638563"/>
            <a:ext cx="7611600" cy="1026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Moving Workload to the Cloud</a:t>
            </a:r>
          </a:p>
        </p:txBody>
      </p:sp>
    </p:spTree>
    <p:extLst>
      <p:ext uri="{BB962C8B-B14F-4D97-AF65-F5344CB8AC3E}">
        <p14:creationId xmlns:p14="http://schemas.microsoft.com/office/powerpoint/2010/main" val="217480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Topics</a:t>
            </a:r>
          </a:p>
        </p:txBody>
      </p:sp>
      <p:sp>
        <p:nvSpPr>
          <p:cNvPr id="458" name="Shape 458"/>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Replatform Overview</a:t>
            </a:r>
          </a:p>
        </p:txBody>
      </p:sp>
      <p:sp>
        <p:nvSpPr>
          <p:cNvPr id="459" name="Shape 459"/>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008674"/>
              </a:buClr>
              <a:buSzPct val="100000"/>
              <a:buFont typeface="Noto Sans Symbols"/>
              <a:buChar char="▪"/>
            </a:pPr>
            <a:r>
              <a:rPr lang="en-US" sz="2400" b="0" i="0" u="sng" strike="noStrike" cap="none">
                <a:solidFill>
                  <a:srgbClr val="595959"/>
                </a:solidFill>
                <a:latin typeface="Arial"/>
                <a:ea typeface="Arial"/>
                <a:cs typeface="Arial"/>
                <a:sym typeface="Arial"/>
              </a:rPr>
              <a:t>Why</a:t>
            </a:r>
            <a:r>
              <a:rPr lang="en-US" sz="2400" b="0" i="0" u="none" strike="noStrike" cap="none">
                <a:solidFill>
                  <a:srgbClr val="595959"/>
                </a:solidFill>
                <a:latin typeface="Arial"/>
                <a:ea typeface="Arial"/>
                <a:cs typeface="Arial"/>
                <a:sym typeface="Arial"/>
              </a:rPr>
              <a:t> replatforming is important</a:t>
            </a:r>
          </a:p>
          <a:p>
            <a:pPr marL="457200" marR="0" lvl="0" indent="-228600" algn="l" rtl="0">
              <a:lnSpc>
                <a:spcPct val="100000"/>
              </a:lnSpc>
              <a:spcBef>
                <a:spcPts val="0"/>
              </a:spcBef>
              <a:spcAft>
                <a:spcPts val="0"/>
              </a:spcAft>
              <a:buClr>
                <a:srgbClr val="008674"/>
              </a:buClr>
              <a:buSzPct val="100000"/>
              <a:buFont typeface="Noto Sans Symbols"/>
              <a:buChar char="▪"/>
            </a:pPr>
            <a:r>
              <a:rPr lang="en-US" sz="2400" b="0" i="0" u="sng" strike="noStrike" cap="none">
                <a:solidFill>
                  <a:srgbClr val="595959"/>
                </a:solidFill>
                <a:latin typeface="Arial"/>
                <a:ea typeface="Arial"/>
                <a:cs typeface="Arial"/>
                <a:sym typeface="Arial"/>
              </a:rPr>
              <a:t>How</a:t>
            </a:r>
            <a:r>
              <a:rPr lang="en-US" sz="2400" b="0" i="0" u="none" strike="noStrike" cap="none">
                <a:solidFill>
                  <a:srgbClr val="595959"/>
                </a:solidFill>
                <a:latin typeface="Arial"/>
                <a:ea typeface="Arial"/>
                <a:cs typeface="Arial"/>
                <a:sym typeface="Arial"/>
              </a:rPr>
              <a:t> we help customers migrate applications</a:t>
            </a:r>
          </a:p>
          <a:p>
            <a:pPr marL="457200" marR="0" lvl="0" indent="-228600" algn="l" rtl="0">
              <a:lnSpc>
                <a:spcPct val="100000"/>
              </a:lnSpc>
              <a:spcBef>
                <a:spcPts val="0"/>
              </a:spcBef>
              <a:spcAft>
                <a:spcPts val="0"/>
              </a:spcAft>
              <a:buClr>
                <a:srgbClr val="008674"/>
              </a:buClr>
              <a:buSzPct val="100000"/>
              <a:buFont typeface="Noto Sans Symbols"/>
              <a:buChar char="▪"/>
            </a:pPr>
            <a:r>
              <a:rPr lang="en-US" sz="2400" b="0" i="0" u="sng" strike="noStrike" cap="none">
                <a:solidFill>
                  <a:srgbClr val="595959"/>
                </a:solidFill>
                <a:latin typeface="Arial"/>
                <a:ea typeface="Arial"/>
                <a:cs typeface="Arial"/>
                <a:sym typeface="Arial"/>
              </a:rPr>
              <a:t>What</a:t>
            </a:r>
            <a:r>
              <a:rPr lang="en-US" sz="2400" b="0" i="0" u="none" strike="noStrike" cap="none">
                <a:solidFill>
                  <a:srgbClr val="595959"/>
                </a:solidFill>
                <a:latin typeface="Arial"/>
                <a:ea typeface="Arial"/>
                <a:cs typeface="Arial"/>
                <a:sym typeface="Arial"/>
              </a:rPr>
              <a:t> we do in an engagement</a:t>
            </a:r>
          </a:p>
        </p:txBody>
      </p:sp>
    </p:spTree>
    <p:extLst>
      <p:ext uri="{BB962C8B-B14F-4D97-AF65-F5344CB8AC3E}">
        <p14:creationId xmlns:p14="http://schemas.microsoft.com/office/powerpoint/2010/main" val="363474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pic>
        <p:nvPicPr>
          <p:cNvPr id="464" name="Shape 464"/>
          <p:cNvPicPr preferRelativeResize="0"/>
          <p:nvPr/>
        </p:nvPicPr>
        <p:blipFill rotWithShape="1">
          <a:blip r:embed="rId3">
            <a:alphaModFix amt="39000"/>
          </a:blip>
          <a:srcRect/>
          <a:stretch/>
        </p:blipFill>
        <p:spPr>
          <a:xfrm>
            <a:off x="1" y="509960"/>
            <a:ext cx="9144000" cy="4628400"/>
          </a:xfrm>
          <a:prstGeom prst="rect">
            <a:avLst/>
          </a:prstGeom>
          <a:noFill/>
          <a:ln>
            <a:noFill/>
          </a:ln>
        </p:spPr>
      </p:pic>
      <p:sp>
        <p:nvSpPr>
          <p:cNvPr id="465" name="Shape 465"/>
          <p:cNvSpPr/>
          <p:nvPr/>
        </p:nvSpPr>
        <p:spPr>
          <a:xfrm>
            <a:off x="1" y="504754"/>
            <a:ext cx="9144000" cy="4633500"/>
          </a:xfrm>
          <a:prstGeom prst="rect">
            <a:avLst/>
          </a:prstGeom>
          <a:gradFill>
            <a:gsLst>
              <a:gs pos="0">
                <a:srgbClr val="FFFFFF"/>
              </a:gs>
              <a:gs pos="16000">
                <a:srgbClr val="FFFFFF"/>
              </a:gs>
              <a:gs pos="82000">
                <a:srgbClr val="FFFFFF">
                  <a:alpha val="0"/>
                </a:srgbClr>
              </a:gs>
              <a:gs pos="100000">
                <a:srgbClr val="FFFFFF">
                  <a:alpha val="0"/>
                </a:srgbClr>
              </a:gs>
            </a:gsLst>
            <a:lin ang="5580151"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466" name="Shape 466"/>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But, Why? Why Migrate to Pivotal Cloud Foundry?</a:t>
            </a:r>
          </a:p>
        </p:txBody>
      </p:sp>
      <p:sp>
        <p:nvSpPr>
          <p:cNvPr id="467" name="Shape 467"/>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Many Existing Apps Will Run on PCF</a:t>
            </a:r>
          </a:p>
        </p:txBody>
      </p:sp>
      <p:sp>
        <p:nvSpPr>
          <p:cNvPr id="468" name="Shape 468"/>
          <p:cNvSpPr/>
          <p:nvPr/>
        </p:nvSpPr>
        <p:spPr>
          <a:xfrm>
            <a:off x="365759" y="1450553"/>
            <a:ext cx="2560200" cy="1090799"/>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FREEDOM</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To Run Your App on Any Cloud</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469" name="Shape 469"/>
          <p:cNvSpPr/>
          <p:nvPr/>
        </p:nvSpPr>
        <p:spPr>
          <a:xfrm>
            <a:off x="3291839" y="1450550"/>
            <a:ext cx="2560200" cy="1090799"/>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AUTOMATION</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To Lower Your Ops Cost and Increase Your Velocity</a:t>
            </a:r>
          </a:p>
        </p:txBody>
      </p:sp>
      <p:sp>
        <p:nvSpPr>
          <p:cNvPr id="470" name="Shape 470"/>
          <p:cNvSpPr/>
          <p:nvPr/>
        </p:nvSpPr>
        <p:spPr>
          <a:xfrm>
            <a:off x="6217919" y="1450550"/>
            <a:ext cx="2560199" cy="1090799"/>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RESILIENCY</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Auto-Scale, Blue/green Deployments and Health Mgmt.</a:t>
            </a:r>
          </a:p>
        </p:txBody>
      </p:sp>
      <p:sp>
        <p:nvSpPr>
          <p:cNvPr id="471" name="Shape 471"/>
          <p:cNvSpPr/>
          <p:nvPr/>
        </p:nvSpPr>
        <p:spPr>
          <a:xfrm>
            <a:off x="365759" y="2825069"/>
            <a:ext cx="2560200" cy="10908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GOVERNANCE</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Common Set of Developer-Self-Serviced Frameworks</a:t>
            </a:r>
          </a:p>
        </p:txBody>
      </p:sp>
      <p:sp>
        <p:nvSpPr>
          <p:cNvPr id="472" name="Shape 472"/>
          <p:cNvSpPr/>
          <p:nvPr/>
        </p:nvSpPr>
        <p:spPr>
          <a:xfrm>
            <a:off x="3291839" y="2825067"/>
            <a:ext cx="2560200" cy="10908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VISIBILITY</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End to End Logging, Monitoring and Auditability</a:t>
            </a:r>
          </a:p>
        </p:txBody>
      </p:sp>
      <p:sp>
        <p:nvSpPr>
          <p:cNvPr id="473" name="Shape 473"/>
          <p:cNvSpPr/>
          <p:nvPr/>
        </p:nvSpPr>
        <p:spPr>
          <a:xfrm>
            <a:off x="6217919" y="2825067"/>
            <a:ext cx="2560199" cy="10908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1" i="0" u="none" strike="noStrike" cap="none">
                <a:solidFill>
                  <a:schemeClr val="lt1"/>
                </a:solidFill>
                <a:latin typeface="Calibri"/>
                <a:ea typeface="Calibri"/>
                <a:cs typeface="Calibri"/>
                <a:sym typeface="Calibri"/>
              </a:rPr>
              <a:t>SPEED</a:t>
            </a:r>
          </a:p>
          <a:p>
            <a:pPr marL="0" marR="0" lvl="0" indent="0" algn="ctr" rtl="0">
              <a:lnSpc>
                <a:spcPct val="100000"/>
              </a:lnSpc>
              <a:spcBef>
                <a:spcPts val="0"/>
              </a:spcBef>
              <a:spcAft>
                <a:spcPts val="0"/>
              </a:spcAft>
              <a:buClr>
                <a:schemeClr val="lt1"/>
              </a:buClr>
              <a:buSzPct val="25000"/>
              <a:buFont typeface="Calibri"/>
              <a:buNone/>
            </a:pPr>
            <a:r>
              <a:rPr lang="en-US" sz="1400" b="0" i="0" u="none" strike="noStrike" cap="none">
                <a:solidFill>
                  <a:schemeClr val="lt1"/>
                </a:solidFill>
                <a:latin typeface="Calibri"/>
                <a:ea typeface="Calibri"/>
                <a:cs typeface="Calibri"/>
                <a:sym typeface="Calibri"/>
              </a:rPr>
              <a:t>Move Cycle Time from Months to Weeks to Days or Hours</a:t>
            </a:r>
          </a:p>
        </p:txBody>
      </p:sp>
    </p:spTree>
    <p:extLst>
      <p:ext uri="{BB962C8B-B14F-4D97-AF65-F5344CB8AC3E}">
        <p14:creationId xmlns:p14="http://schemas.microsoft.com/office/powerpoint/2010/main" val="2868541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Evaluating the enterprise app portfolio</a:t>
            </a:r>
          </a:p>
        </p:txBody>
      </p:sp>
      <p:sp>
        <p:nvSpPr>
          <p:cNvPr id="479" name="Shape 479"/>
          <p:cNvSpPr/>
          <p:nvPr/>
        </p:nvSpPr>
        <p:spPr>
          <a:xfrm>
            <a:off x="2324456" y="2812140"/>
            <a:ext cx="3204599" cy="1034100"/>
          </a:xfrm>
          <a:custGeom>
            <a:avLst/>
            <a:gdLst/>
            <a:ahLst/>
            <a:cxnLst/>
            <a:rect l="0" t="0" r="0" b="0"/>
            <a:pathLst>
              <a:path w="120000" h="120000" extrusionOk="0">
                <a:moveTo>
                  <a:pt x="0" y="0"/>
                </a:moveTo>
                <a:lnTo>
                  <a:pt x="36480" y="2975"/>
                </a:lnTo>
                <a:lnTo>
                  <a:pt x="120000" y="116033"/>
                </a:lnTo>
                <a:lnTo>
                  <a:pt x="50879" y="120000"/>
                </a:lnTo>
                <a:lnTo>
                  <a:pt x="0" y="0"/>
                </a:lnTo>
                <a:close/>
              </a:path>
            </a:pathLst>
          </a:custGeom>
          <a:gradFill>
            <a:gsLst>
              <a:gs pos="0">
                <a:srgbClr val="00796E"/>
              </a:gs>
              <a:gs pos="41000">
                <a:srgbClr val="00796E">
                  <a:alpha val="43529"/>
                </a:srgbClr>
              </a:gs>
              <a:gs pos="63000">
                <a:srgbClr val="00796E">
                  <a:alpha val="24313"/>
                </a:srgbClr>
              </a:gs>
              <a:gs pos="83000">
                <a:srgbClr val="FFFFFF">
                  <a:alpha val="20000"/>
                </a:srgbClr>
              </a:gs>
              <a:gs pos="100000">
                <a:srgbClr val="FFFFFF">
                  <a:alpha val="20000"/>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80" name="Shape 480"/>
          <p:cNvSpPr/>
          <p:nvPr/>
        </p:nvSpPr>
        <p:spPr>
          <a:xfrm>
            <a:off x="3674692" y="2812140"/>
            <a:ext cx="1845900" cy="1042500"/>
          </a:xfrm>
          <a:custGeom>
            <a:avLst/>
            <a:gdLst/>
            <a:ahLst/>
            <a:cxnLst/>
            <a:rect l="0" t="0" r="0" b="0"/>
            <a:pathLst>
              <a:path w="120000" h="120000" extrusionOk="0">
                <a:moveTo>
                  <a:pt x="25555" y="0"/>
                </a:moveTo>
                <a:lnTo>
                  <a:pt x="91111" y="983"/>
                </a:lnTo>
                <a:lnTo>
                  <a:pt x="119999" y="117049"/>
                </a:lnTo>
                <a:lnTo>
                  <a:pt x="0" y="120000"/>
                </a:lnTo>
                <a:lnTo>
                  <a:pt x="25555" y="0"/>
                </a:lnTo>
                <a:close/>
              </a:path>
            </a:pathLst>
          </a:custGeom>
          <a:gradFill>
            <a:gsLst>
              <a:gs pos="0">
                <a:srgbClr val="00796E"/>
              </a:gs>
              <a:gs pos="41000">
                <a:srgbClr val="00796E">
                  <a:alpha val="43529"/>
                </a:srgbClr>
              </a:gs>
              <a:gs pos="63000">
                <a:srgbClr val="00796E">
                  <a:alpha val="24313"/>
                </a:srgbClr>
              </a:gs>
              <a:gs pos="83000">
                <a:srgbClr val="FFFFFF">
                  <a:alpha val="20000"/>
                </a:srgbClr>
              </a:gs>
              <a:gs pos="100000">
                <a:srgbClr val="FFFFFF">
                  <a:alpha val="20000"/>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81" name="Shape 481"/>
          <p:cNvSpPr/>
          <p:nvPr/>
        </p:nvSpPr>
        <p:spPr>
          <a:xfrm>
            <a:off x="3691782" y="2786501"/>
            <a:ext cx="3144900" cy="1068299"/>
          </a:xfrm>
          <a:custGeom>
            <a:avLst/>
            <a:gdLst/>
            <a:ahLst/>
            <a:cxnLst/>
            <a:rect l="0" t="0" r="0" b="0"/>
            <a:pathLst>
              <a:path w="120000" h="120000" extrusionOk="0">
                <a:moveTo>
                  <a:pt x="79891" y="1919"/>
                </a:moveTo>
                <a:lnTo>
                  <a:pt x="120000" y="0"/>
                </a:lnTo>
                <a:lnTo>
                  <a:pt x="68478" y="118079"/>
                </a:lnTo>
                <a:lnTo>
                  <a:pt x="0" y="120000"/>
                </a:lnTo>
                <a:lnTo>
                  <a:pt x="79891" y="1919"/>
                </a:lnTo>
                <a:close/>
              </a:path>
            </a:pathLst>
          </a:custGeom>
          <a:gradFill>
            <a:gsLst>
              <a:gs pos="0">
                <a:srgbClr val="00796E"/>
              </a:gs>
              <a:gs pos="41000">
                <a:srgbClr val="00796E">
                  <a:alpha val="43529"/>
                </a:srgbClr>
              </a:gs>
              <a:gs pos="63000">
                <a:srgbClr val="00796E">
                  <a:alpha val="24313"/>
                </a:srgbClr>
              </a:gs>
              <a:gs pos="83000">
                <a:srgbClr val="FFFFFF">
                  <a:alpha val="20000"/>
                </a:srgbClr>
              </a:gs>
              <a:gs pos="100000">
                <a:srgbClr val="FFFFFF">
                  <a:alpha val="20000"/>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482" name="Shape 482"/>
          <p:cNvPicPr preferRelativeResize="0"/>
          <p:nvPr/>
        </p:nvPicPr>
        <p:blipFill rotWithShape="1">
          <a:blip r:embed="rId3">
            <a:alphaModFix/>
          </a:blip>
          <a:srcRect/>
          <a:stretch/>
        </p:blipFill>
        <p:spPr>
          <a:xfrm>
            <a:off x="3561480" y="3609923"/>
            <a:ext cx="2021100" cy="1253100"/>
          </a:xfrm>
          <a:prstGeom prst="rect">
            <a:avLst/>
          </a:prstGeom>
          <a:noFill/>
          <a:ln>
            <a:noFill/>
          </a:ln>
        </p:spPr>
      </p:pic>
      <p:grpSp>
        <p:nvGrpSpPr>
          <p:cNvPr id="483" name="Shape 483"/>
          <p:cNvGrpSpPr/>
          <p:nvPr/>
        </p:nvGrpSpPr>
        <p:grpSpPr>
          <a:xfrm>
            <a:off x="2193850" y="1806557"/>
            <a:ext cx="4756239" cy="1280100"/>
            <a:chOff x="2193850" y="1284690"/>
            <a:chExt cx="4756239" cy="1280099"/>
          </a:xfrm>
        </p:grpSpPr>
        <p:sp>
          <p:nvSpPr>
            <p:cNvPr id="484" name="Shape 484"/>
            <p:cNvSpPr/>
            <p:nvPr/>
          </p:nvSpPr>
          <p:spPr>
            <a:xfrm>
              <a:off x="2193850" y="1284690"/>
              <a:ext cx="1280100" cy="1280099"/>
            </a:xfrm>
            <a:prstGeom prst="ellipse">
              <a:avLst/>
            </a:prstGeom>
            <a:solidFill>
              <a:srgbClr val="00786E"/>
            </a:solidFill>
            <a:ln>
              <a:noFill/>
            </a:ln>
            <a:effectLst>
              <a:outerShdw blurRad="177800">
                <a:srgbClr val="000000">
                  <a:alpha val="42350"/>
                </a:srgbClr>
              </a:outerShdw>
            </a:effectLst>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BUSINESS</a:t>
              </a:r>
            </a:p>
          </p:txBody>
        </p:sp>
        <p:sp>
          <p:nvSpPr>
            <p:cNvPr id="485" name="Shape 485"/>
            <p:cNvSpPr/>
            <p:nvPr/>
          </p:nvSpPr>
          <p:spPr>
            <a:xfrm>
              <a:off x="3931919" y="1284690"/>
              <a:ext cx="1280100" cy="1280099"/>
            </a:xfrm>
            <a:prstGeom prst="ellipse">
              <a:avLst/>
            </a:prstGeom>
            <a:solidFill>
              <a:srgbClr val="00786E"/>
            </a:solidFill>
            <a:ln>
              <a:noFill/>
            </a:ln>
            <a:effectLst>
              <a:outerShdw blurRad="177800">
                <a:srgbClr val="000000">
                  <a:alpha val="42350"/>
                </a:srgbClr>
              </a:outerShdw>
            </a:effectLst>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ECONOMIC</a:t>
              </a:r>
            </a:p>
          </p:txBody>
        </p:sp>
        <p:sp>
          <p:nvSpPr>
            <p:cNvPr id="486" name="Shape 486"/>
            <p:cNvSpPr/>
            <p:nvPr/>
          </p:nvSpPr>
          <p:spPr>
            <a:xfrm>
              <a:off x="5669989" y="1284690"/>
              <a:ext cx="1280100" cy="1280099"/>
            </a:xfrm>
            <a:prstGeom prst="ellipse">
              <a:avLst/>
            </a:prstGeom>
            <a:solidFill>
              <a:srgbClr val="00796E"/>
            </a:solidFill>
            <a:ln>
              <a:noFill/>
            </a:ln>
            <a:effectLst>
              <a:outerShdw blurRad="177800">
                <a:srgbClr val="000000">
                  <a:alpha val="42350"/>
                </a:srgbClr>
              </a:outerShdw>
            </a:effectLst>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400" b="1" i="0" u="none" strike="noStrike" cap="none">
                  <a:solidFill>
                    <a:schemeClr val="lt1"/>
                  </a:solidFill>
                  <a:latin typeface="Calibri"/>
                  <a:ea typeface="Calibri"/>
                  <a:cs typeface="Calibri"/>
                  <a:sym typeface="Calibri"/>
                </a:rPr>
                <a:t>TECHNICAL</a:t>
              </a:r>
            </a:p>
          </p:txBody>
        </p:sp>
      </p:grpSp>
      <p:pic>
        <p:nvPicPr>
          <p:cNvPr id="487" name="Shape 487" descr="PivotalCloudFoundry-Logo-Vertical-OnLight.png"/>
          <p:cNvPicPr preferRelativeResize="0"/>
          <p:nvPr/>
        </p:nvPicPr>
        <p:blipFill rotWithShape="1">
          <a:blip r:embed="rId4">
            <a:alphaModFix/>
          </a:blip>
          <a:srcRect/>
          <a:stretch/>
        </p:blipFill>
        <p:spPr>
          <a:xfrm>
            <a:off x="4120794" y="3854726"/>
            <a:ext cx="902400" cy="616800"/>
          </a:xfrm>
          <a:prstGeom prst="rect">
            <a:avLst/>
          </a:prstGeom>
          <a:noFill/>
          <a:ln>
            <a:noFill/>
          </a:ln>
        </p:spPr>
      </p:pic>
      <p:cxnSp>
        <p:nvCxnSpPr>
          <p:cNvPr id="488" name="Shape 488"/>
          <p:cNvCxnSpPr/>
          <p:nvPr/>
        </p:nvCxnSpPr>
        <p:spPr>
          <a:xfrm flipH="1">
            <a:off x="1807675" y="2718408"/>
            <a:ext cx="1038600" cy="708600"/>
          </a:xfrm>
          <a:prstGeom prst="straightConnector1">
            <a:avLst/>
          </a:prstGeom>
          <a:noFill/>
          <a:ln w="12700" cap="flat" cmpd="sng">
            <a:solidFill>
              <a:schemeClr val="lt2"/>
            </a:solidFill>
            <a:prstDash val="solid"/>
            <a:round/>
            <a:headEnd type="oval" w="med" len="med"/>
            <a:tailEnd type="none" w="med" len="med"/>
          </a:ln>
        </p:spPr>
      </p:cxnSp>
      <p:cxnSp>
        <p:nvCxnSpPr>
          <p:cNvPr id="489" name="Shape 489"/>
          <p:cNvCxnSpPr/>
          <p:nvPr/>
        </p:nvCxnSpPr>
        <p:spPr>
          <a:xfrm rot="10800000" flipH="1">
            <a:off x="4572000" y="1305416"/>
            <a:ext cx="692100" cy="821100"/>
          </a:xfrm>
          <a:prstGeom prst="straightConnector1">
            <a:avLst/>
          </a:prstGeom>
          <a:noFill/>
          <a:ln w="12700" cap="flat" cmpd="sng">
            <a:solidFill>
              <a:schemeClr val="lt2"/>
            </a:solidFill>
            <a:prstDash val="solid"/>
            <a:round/>
            <a:headEnd type="oval" w="med" len="med"/>
            <a:tailEnd type="none" w="med" len="med"/>
          </a:ln>
        </p:spPr>
      </p:cxnSp>
      <p:cxnSp>
        <p:nvCxnSpPr>
          <p:cNvPr id="490" name="Shape 490"/>
          <p:cNvCxnSpPr/>
          <p:nvPr/>
        </p:nvCxnSpPr>
        <p:spPr>
          <a:xfrm>
            <a:off x="6310069" y="2718408"/>
            <a:ext cx="1212900" cy="710700"/>
          </a:xfrm>
          <a:prstGeom prst="straightConnector1">
            <a:avLst/>
          </a:prstGeom>
          <a:noFill/>
          <a:ln w="12700" cap="flat" cmpd="sng">
            <a:solidFill>
              <a:schemeClr val="lt2"/>
            </a:solidFill>
            <a:prstDash val="solid"/>
            <a:round/>
            <a:headEnd type="oval" w="med" len="med"/>
            <a:tailEnd type="none" w="med" len="med"/>
          </a:ln>
        </p:spPr>
      </p:cxnSp>
      <p:sp>
        <p:nvSpPr>
          <p:cNvPr id="491" name="Shape 491"/>
          <p:cNvSpPr/>
          <p:nvPr/>
        </p:nvSpPr>
        <p:spPr>
          <a:xfrm>
            <a:off x="6072910" y="3429044"/>
            <a:ext cx="2900100" cy="1189200"/>
          </a:xfrm>
          <a:prstGeom prst="rect">
            <a:avLst/>
          </a:prstGeom>
          <a:no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Codebase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Suitable framework / runtime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Relatively lightweight footprint</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No “hard wired” file system dependencies</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Usage / workload</a:t>
            </a:r>
          </a:p>
        </p:txBody>
      </p:sp>
      <p:sp>
        <p:nvSpPr>
          <p:cNvPr id="492" name="Shape 492"/>
          <p:cNvSpPr/>
          <p:nvPr/>
        </p:nvSpPr>
        <p:spPr>
          <a:xfrm>
            <a:off x="769120" y="3427123"/>
            <a:ext cx="2077200" cy="1015800"/>
          </a:xfrm>
          <a:prstGeom prst="rect">
            <a:avLst/>
          </a:prstGeom>
          <a:no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Business criticality </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Risk tolerance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Change frequency</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Lifecycle stage</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rgbClr val="000000"/>
                </a:solidFill>
                <a:latin typeface="Calibri"/>
                <a:ea typeface="Calibri"/>
                <a:cs typeface="Calibri"/>
                <a:sym typeface="Calibri"/>
              </a:rPr>
              <a:t>Domain expert availability</a:t>
            </a:r>
          </a:p>
        </p:txBody>
      </p:sp>
      <p:sp>
        <p:nvSpPr>
          <p:cNvPr id="493" name="Shape 493"/>
          <p:cNvSpPr/>
          <p:nvPr/>
        </p:nvSpPr>
        <p:spPr>
          <a:xfrm>
            <a:off x="5264207" y="982187"/>
            <a:ext cx="2258700" cy="646200"/>
          </a:xfrm>
          <a:prstGeom prst="rect">
            <a:avLst/>
          </a:prstGeom>
          <a:noFill/>
          <a:ln w="9525" cap="flat" cmpd="sng">
            <a:solidFill>
              <a:schemeClr val="lt2"/>
            </a:solidFill>
            <a:prstDash val="solid"/>
            <a:round/>
            <a:headEnd type="none" w="med" len="med"/>
            <a:tailEnd type="none" w="med" len="med"/>
          </a:ln>
        </p:spPr>
        <p:txBody>
          <a:bodyPr lIns="91425" tIns="45700" rIns="91425" bIns="45700" anchor="t" anchorCtr="0">
            <a:noAutofit/>
          </a:bodyPr>
          <a:lstStyle/>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Licensing costs (HW / SW)</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Time-to-market implications</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Revenue impact-fullness</a:t>
            </a:r>
          </a:p>
        </p:txBody>
      </p:sp>
    </p:spTree>
    <p:extLst>
      <p:ext uri="{BB962C8B-B14F-4D97-AF65-F5344CB8AC3E}">
        <p14:creationId xmlns:p14="http://schemas.microsoft.com/office/powerpoint/2010/main" val="58173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97"/>
        <p:cNvGrpSpPr/>
        <p:nvPr/>
      </p:nvGrpSpPr>
      <p:grpSpPr>
        <a:xfrm>
          <a:off x="0" y="0"/>
          <a:ext cx="0" cy="0"/>
          <a:chOff x="0" y="0"/>
          <a:chExt cx="0" cy="0"/>
        </a:xfrm>
      </p:grpSpPr>
      <p:pic>
        <p:nvPicPr>
          <p:cNvPr id="498" name="Shape 498"/>
          <p:cNvPicPr preferRelativeResize="0">
            <a:picLocks noGrp="1"/>
          </p:cNvPicPr>
          <p:nvPr>
            <p:ph type="pic" idx="2"/>
          </p:nvPr>
        </p:nvPicPr>
        <p:blipFill rotWithShape="1">
          <a:blip r:embed="rId3">
            <a:alphaModFix amt="90000"/>
          </a:blip>
          <a:srcRect/>
          <a:stretch/>
        </p:blipFill>
        <p:spPr>
          <a:xfrm>
            <a:off x="114300" y="112713"/>
            <a:ext cx="8915400" cy="4918200"/>
          </a:xfrm>
          <a:prstGeom prst="rect">
            <a:avLst/>
          </a:prstGeom>
          <a:noFill/>
          <a:ln>
            <a:noFill/>
          </a:ln>
        </p:spPr>
      </p:pic>
      <p:sp>
        <p:nvSpPr>
          <p:cNvPr id="499" name="Shape 499"/>
          <p:cNvSpPr/>
          <p:nvPr/>
        </p:nvSpPr>
        <p:spPr>
          <a:xfrm>
            <a:off x="125065" y="773658"/>
            <a:ext cx="4421400" cy="615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00" name="Shape 500"/>
          <p:cNvSpPr/>
          <p:nvPr/>
        </p:nvSpPr>
        <p:spPr>
          <a:xfrm>
            <a:off x="115017" y="1525671"/>
            <a:ext cx="4813200" cy="2742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501" name="Shape 501"/>
          <p:cNvSpPr txBox="1"/>
          <p:nvPr/>
        </p:nvSpPr>
        <p:spPr>
          <a:xfrm>
            <a:off x="243814" y="821158"/>
            <a:ext cx="3800100" cy="529500"/>
          </a:xfrm>
          <a:prstGeom prst="rect">
            <a:avLst/>
          </a:prstGeom>
          <a:noFill/>
          <a:ln>
            <a:noFill/>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4000" b="1" i="0" u="none" strike="noStrike" cap="none">
                <a:solidFill>
                  <a:schemeClr val="lt1"/>
                </a:solidFill>
                <a:latin typeface="Calibri"/>
                <a:ea typeface="Calibri"/>
                <a:cs typeface="Calibri"/>
                <a:sym typeface="Calibri"/>
              </a:rPr>
              <a:t>What We Believe</a:t>
            </a:r>
          </a:p>
        </p:txBody>
      </p:sp>
      <p:sp>
        <p:nvSpPr>
          <p:cNvPr id="502" name="Shape 502"/>
          <p:cNvSpPr/>
          <p:nvPr/>
        </p:nvSpPr>
        <p:spPr>
          <a:xfrm>
            <a:off x="240516" y="1590076"/>
            <a:ext cx="4697700" cy="26777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lt1"/>
              </a:buClr>
              <a:buSzPct val="100000"/>
              <a:buFont typeface="Arial"/>
              <a:buChar char="•"/>
            </a:pPr>
            <a:r>
              <a:rPr lang="en-US" sz="2400" b="1" i="0" u="none" strike="noStrike" cap="none" dirty="0">
                <a:solidFill>
                  <a:schemeClr val="lt1"/>
                </a:solidFill>
                <a:latin typeface="Calibri"/>
                <a:ea typeface="Calibri"/>
                <a:cs typeface="Calibri"/>
                <a:sym typeface="Calibri"/>
              </a:rPr>
              <a:t>You Should Move Apps to PCF ☺</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Plan Just Enough to Start</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Start With “One Thing”</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Break Big Things into Small Things</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Automate Everything You Can</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Build Skills by Pairing and Doing</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Let Real Work Inform Strategy</a:t>
            </a:r>
          </a:p>
        </p:txBody>
      </p:sp>
      <p:pic>
        <p:nvPicPr>
          <p:cNvPr id="503" name="Shape 503"/>
          <p:cNvPicPr preferRelativeResize="0"/>
          <p:nvPr/>
        </p:nvPicPr>
        <p:blipFill rotWithShape="1">
          <a:blip r:embed="rId4">
            <a:alphaModFix/>
          </a:blip>
          <a:srcRect/>
          <a:stretch/>
        </p:blipFill>
        <p:spPr>
          <a:xfrm>
            <a:off x="8098903" y="4658051"/>
            <a:ext cx="755700" cy="185700"/>
          </a:xfrm>
          <a:prstGeom prst="rect">
            <a:avLst/>
          </a:prstGeom>
          <a:noFill/>
          <a:ln>
            <a:noFill/>
          </a:ln>
        </p:spPr>
      </p:pic>
    </p:spTree>
    <p:extLst>
      <p:ext uri="{BB962C8B-B14F-4D97-AF65-F5344CB8AC3E}">
        <p14:creationId xmlns:p14="http://schemas.microsoft.com/office/powerpoint/2010/main" val="4236142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Shape 508"/>
          <p:cNvSpPr/>
          <p:nvPr/>
        </p:nvSpPr>
        <p:spPr>
          <a:xfrm>
            <a:off x="6581814" y="3560892"/>
            <a:ext cx="178200" cy="110100"/>
          </a:xfrm>
          <a:prstGeom prst="can">
            <a:avLst>
              <a:gd name="adj" fmla="val 25000"/>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6576278" y="4552905"/>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0" name="Shape 510"/>
          <p:cNvSpPr/>
          <p:nvPr/>
        </p:nvSpPr>
        <p:spPr>
          <a:xfrm>
            <a:off x="6621906" y="2190163"/>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1" name="Shape 511"/>
          <p:cNvSpPr/>
          <p:nvPr/>
        </p:nvSpPr>
        <p:spPr>
          <a:xfrm>
            <a:off x="6663938" y="2474763"/>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12" name="Shape 512"/>
          <p:cNvCxnSpPr>
            <a:stCxn id="511" idx="0"/>
          </p:cNvCxnSpPr>
          <p:nvPr/>
        </p:nvCxnSpPr>
        <p:spPr>
          <a:xfrm rot="10800000" flipH="1">
            <a:off x="6742238" y="2365263"/>
            <a:ext cx="67200" cy="1095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13" name="Shape 513"/>
          <p:cNvSpPr/>
          <p:nvPr/>
        </p:nvSpPr>
        <p:spPr>
          <a:xfrm>
            <a:off x="6778532" y="2190163"/>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4" name="Shape 514"/>
          <p:cNvSpPr/>
          <p:nvPr/>
        </p:nvSpPr>
        <p:spPr>
          <a:xfrm>
            <a:off x="6732906" y="3405344"/>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15" name="Shape 515"/>
          <p:cNvCxnSpPr/>
          <p:nvPr/>
        </p:nvCxnSpPr>
        <p:spPr>
          <a:xfrm rot="10800000">
            <a:off x="6732920" y="3333944"/>
            <a:ext cx="78300" cy="714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16" name="Shape 516"/>
          <p:cNvSpPr/>
          <p:nvPr/>
        </p:nvSpPr>
        <p:spPr>
          <a:xfrm>
            <a:off x="6627800" y="3128791"/>
            <a:ext cx="210300" cy="205199"/>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7" name="Shape 517"/>
          <p:cNvSpPr/>
          <p:nvPr/>
        </p:nvSpPr>
        <p:spPr>
          <a:xfrm>
            <a:off x="6724947" y="4343973"/>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18" name="Shape 518"/>
          <p:cNvCxnSpPr/>
          <p:nvPr/>
        </p:nvCxnSpPr>
        <p:spPr>
          <a:xfrm rot="10800000">
            <a:off x="6724961" y="4272573"/>
            <a:ext cx="78300" cy="714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19" name="Shape 519"/>
          <p:cNvSpPr/>
          <p:nvPr/>
        </p:nvSpPr>
        <p:spPr>
          <a:xfrm>
            <a:off x="6619842" y="4067421"/>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0" name="Shape 520"/>
          <p:cNvSpPr/>
          <p:nvPr/>
        </p:nvSpPr>
        <p:spPr>
          <a:xfrm>
            <a:off x="6600046" y="1091830"/>
            <a:ext cx="184200" cy="2376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p:nvPr/>
        </p:nvSpPr>
        <p:spPr>
          <a:xfrm>
            <a:off x="6935159" y="1329405"/>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22" name="Shape 522"/>
          <p:cNvCxnSpPr>
            <a:stCxn id="521" idx="0"/>
          </p:cNvCxnSpPr>
          <p:nvPr/>
        </p:nvCxnSpPr>
        <p:spPr>
          <a:xfrm rot="10800000">
            <a:off x="6935159" y="1258005"/>
            <a:ext cx="78300" cy="714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23" name="Shape 523"/>
          <p:cNvSpPr/>
          <p:nvPr/>
        </p:nvSpPr>
        <p:spPr>
          <a:xfrm>
            <a:off x="6830053" y="1052853"/>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524" name="Shape 524"/>
          <p:cNvPicPr preferRelativeResize="0"/>
          <p:nvPr/>
        </p:nvPicPr>
        <p:blipFill rotWithShape="1">
          <a:blip r:embed="rId3">
            <a:alphaModFix/>
          </a:blip>
          <a:srcRect/>
          <a:stretch/>
        </p:blipFill>
        <p:spPr>
          <a:xfrm rot="5400000">
            <a:off x="6070002" y="1061453"/>
            <a:ext cx="750300" cy="494100"/>
          </a:xfrm>
          <a:prstGeom prst="rect">
            <a:avLst/>
          </a:prstGeom>
          <a:noFill/>
          <a:ln>
            <a:noFill/>
          </a:ln>
        </p:spPr>
      </p:pic>
      <p:pic>
        <p:nvPicPr>
          <p:cNvPr id="525" name="Shape 525"/>
          <p:cNvPicPr preferRelativeResize="0"/>
          <p:nvPr/>
        </p:nvPicPr>
        <p:blipFill rotWithShape="1">
          <a:blip r:embed="rId3">
            <a:alphaModFix/>
          </a:blip>
          <a:srcRect/>
          <a:stretch/>
        </p:blipFill>
        <p:spPr>
          <a:xfrm rot="5400000">
            <a:off x="6070001" y="2087670"/>
            <a:ext cx="750300" cy="494100"/>
          </a:xfrm>
          <a:prstGeom prst="rect">
            <a:avLst/>
          </a:prstGeom>
          <a:noFill/>
          <a:ln>
            <a:noFill/>
          </a:ln>
        </p:spPr>
      </p:pic>
      <p:pic>
        <p:nvPicPr>
          <p:cNvPr id="526" name="Shape 526"/>
          <p:cNvPicPr preferRelativeResize="0"/>
          <p:nvPr/>
        </p:nvPicPr>
        <p:blipFill rotWithShape="1">
          <a:blip r:embed="rId3">
            <a:alphaModFix/>
          </a:blip>
          <a:srcRect/>
          <a:stretch/>
        </p:blipFill>
        <p:spPr>
          <a:xfrm rot="5400000">
            <a:off x="6070000" y="3104032"/>
            <a:ext cx="750300" cy="494100"/>
          </a:xfrm>
          <a:prstGeom prst="rect">
            <a:avLst/>
          </a:prstGeom>
          <a:noFill/>
          <a:ln>
            <a:noFill/>
          </a:ln>
        </p:spPr>
      </p:pic>
      <p:pic>
        <p:nvPicPr>
          <p:cNvPr id="527" name="Shape 527"/>
          <p:cNvPicPr preferRelativeResize="0"/>
          <p:nvPr/>
        </p:nvPicPr>
        <p:blipFill rotWithShape="1">
          <a:blip r:embed="rId3">
            <a:alphaModFix/>
          </a:blip>
          <a:srcRect/>
          <a:stretch/>
        </p:blipFill>
        <p:spPr>
          <a:xfrm rot="5400000">
            <a:off x="6070000" y="4130077"/>
            <a:ext cx="750300" cy="494100"/>
          </a:xfrm>
          <a:prstGeom prst="rect">
            <a:avLst/>
          </a:prstGeom>
          <a:noFill/>
          <a:ln>
            <a:noFill/>
          </a:ln>
        </p:spPr>
      </p:pic>
      <p:sp>
        <p:nvSpPr>
          <p:cNvPr id="528" name="Shape 52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Cloud Native Application Maturity Model</a:t>
            </a:r>
          </a:p>
        </p:txBody>
      </p:sp>
      <p:sp>
        <p:nvSpPr>
          <p:cNvPr id="529" name="Shape 529"/>
          <p:cNvSpPr/>
          <p:nvPr/>
        </p:nvSpPr>
        <p:spPr>
          <a:xfrm>
            <a:off x="365760" y="850590"/>
            <a:ext cx="1933200" cy="914399"/>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4. CLOUD NATIVE</a:t>
            </a:r>
          </a:p>
        </p:txBody>
      </p:sp>
      <p:sp>
        <p:nvSpPr>
          <p:cNvPr id="530" name="Shape 530"/>
          <p:cNvSpPr/>
          <p:nvPr/>
        </p:nvSpPr>
        <p:spPr>
          <a:xfrm>
            <a:off x="365760" y="1873721"/>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3. CLOUD RESILIENT</a:t>
            </a:r>
          </a:p>
        </p:txBody>
      </p:sp>
      <p:sp>
        <p:nvSpPr>
          <p:cNvPr id="531" name="Shape 531"/>
          <p:cNvSpPr/>
          <p:nvPr/>
        </p:nvSpPr>
        <p:spPr>
          <a:xfrm>
            <a:off x="365760" y="2896852"/>
            <a:ext cx="1933200" cy="914399"/>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2. CLOUD FRIENDLY</a:t>
            </a:r>
          </a:p>
        </p:txBody>
      </p:sp>
      <p:sp>
        <p:nvSpPr>
          <p:cNvPr id="532" name="Shape 532"/>
          <p:cNvSpPr/>
          <p:nvPr/>
        </p:nvSpPr>
        <p:spPr>
          <a:xfrm>
            <a:off x="365760" y="3919985"/>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600" b="1" i="0" u="none" strike="noStrike" cap="none">
                <a:solidFill>
                  <a:schemeClr val="lt1"/>
                </a:solidFill>
                <a:latin typeface="Calibri"/>
                <a:ea typeface="Calibri"/>
                <a:cs typeface="Calibri"/>
                <a:sym typeface="Calibri"/>
              </a:rPr>
              <a:t>  1. CLOUD READY</a:t>
            </a:r>
          </a:p>
        </p:txBody>
      </p:sp>
      <p:sp>
        <p:nvSpPr>
          <p:cNvPr id="533" name="Shape 533"/>
          <p:cNvSpPr/>
          <p:nvPr/>
        </p:nvSpPr>
        <p:spPr>
          <a:xfrm>
            <a:off x="2418461" y="850590"/>
            <a:ext cx="3877800" cy="914399"/>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Distributed, API and microservice architectures running on time-tested technology like PCF, Spring Boot and Spring Cloud Services.</a:t>
            </a:r>
          </a:p>
        </p:txBody>
      </p:sp>
      <p:sp>
        <p:nvSpPr>
          <p:cNvPr id="534" name="Shape 534"/>
          <p:cNvSpPr/>
          <p:nvPr/>
        </p:nvSpPr>
        <p:spPr>
          <a:xfrm>
            <a:off x="2418460" y="1875321"/>
            <a:ext cx="38778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12-factor app with full metrics and monitoring, running on PCF that includes backing data services, automated failure testing &amp; elastic scale.</a:t>
            </a:r>
          </a:p>
        </p:txBody>
      </p:sp>
      <p:sp>
        <p:nvSpPr>
          <p:cNvPr id="535" name="Shape 535"/>
          <p:cNvSpPr/>
          <p:nvPr/>
        </p:nvSpPr>
        <p:spPr>
          <a:xfrm>
            <a:off x="2418459" y="2900052"/>
            <a:ext cx="3877800" cy="914399"/>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Cloud aware app built using 12-factor principals that takes advantage of Cloud for scale and resiliency</a:t>
            </a:r>
          </a:p>
        </p:txBody>
      </p:sp>
      <p:sp>
        <p:nvSpPr>
          <p:cNvPr id="536" name="Shape 536"/>
          <p:cNvSpPr/>
          <p:nvPr/>
        </p:nvSpPr>
        <p:spPr>
          <a:xfrm>
            <a:off x="2418459" y="3924782"/>
            <a:ext cx="38778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Generally an app 0 to 7 years old that uses tech supported by the CF ecosystem and built in a modern, service-oriented manner</a:t>
            </a:r>
          </a:p>
        </p:txBody>
      </p:sp>
      <p:sp>
        <p:nvSpPr>
          <p:cNvPr id="537" name="Shape 537"/>
          <p:cNvSpPr/>
          <p:nvPr/>
        </p:nvSpPr>
        <p:spPr>
          <a:xfrm>
            <a:off x="7334739" y="1024794"/>
            <a:ext cx="1636800" cy="6591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1" i="0" u="none" strike="noStrike" cap="none">
                <a:solidFill>
                  <a:schemeClr val="dk2"/>
                </a:solidFill>
                <a:latin typeface="Calibri"/>
                <a:ea typeface="Calibri"/>
                <a:cs typeface="Calibri"/>
                <a:sym typeface="Calibri"/>
              </a:rPr>
              <a:t>All new apps built Cloud Native</a:t>
            </a:r>
          </a:p>
        </p:txBody>
      </p:sp>
      <p:sp>
        <p:nvSpPr>
          <p:cNvPr id="538" name="Shape 538"/>
          <p:cNvSpPr/>
          <p:nvPr/>
        </p:nvSpPr>
        <p:spPr>
          <a:xfrm>
            <a:off x="6881575" y="3963142"/>
            <a:ext cx="118800" cy="118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9" name="Shape 539"/>
          <p:cNvSpPr/>
          <p:nvPr/>
        </p:nvSpPr>
        <p:spPr>
          <a:xfrm>
            <a:off x="6863635" y="4587389"/>
            <a:ext cx="91500" cy="915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0" name="Shape 540"/>
          <p:cNvSpPr/>
          <p:nvPr/>
        </p:nvSpPr>
        <p:spPr>
          <a:xfrm>
            <a:off x="7010721" y="4532328"/>
            <a:ext cx="91500" cy="915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1" name="Shape 541"/>
          <p:cNvSpPr/>
          <p:nvPr/>
        </p:nvSpPr>
        <p:spPr>
          <a:xfrm>
            <a:off x="6937910" y="4205946"/>
            <a:ext cx="178200" cy="110100"/>
          </a:xfrm>
          <a:prstGeom prst="can">
            <a:avLst>
              <a:gd name="adj" fmla="val 25000"/>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2" name="Shape 542"/>
          <p:cNvSpPr/>
          <p:nvPr/>
        </p:nvSpPr>
        <p:spPr>
          <a:xfrm>
            <a:off x="7080339" y="3976523"/>
            <a:ext cx="126000" cy="888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43" name="Shape 543"/>
          <p:cNvCxnSpPr>
            <a:stCxn id="542" idx="1"/>
            <a:endCxn id="538" idx="6"/>
          </p:cNvCxnSpPr>
          <p:nvPr/>
        </p:nvCxnSpPr>
        <p:spPr>
          <a:xfrm flipH="1">
            <a:off x="7000239" y="4020923"/>
            <a:ext cx="80100" cy="1200"/>
          </a:xfrm>
          <a:prstGeom prst="straightConnector1">
            <a:avLst/>
          </a:prstGeom>
          <a:solidFill>
            <a:schemeClr val="lt1"/>
          </a:solidFill>
          <a:ln w="19050" cap="flat" cmpd="sng">
            <a:solidFill>
              <a:srgbClr val="00A79C"/>
            </a:solidFill>
            <a:prstDash val="solid"/>
            <a:round/>
            <a:headEnd type="none" w="med" len="med"/>
            <a:tailEnd type="none" w="med" len="med"/>
          </a:ln>
        </p:spPr>
      </p:cxnSp>
      <p:cxnSp>
        <p:nvCxnSpPr>
          <p:cNvPr id="544" name="Shape 544"/>
          <p:cNvCxnSpPr>
            <a:stCxn id="541" idx="1"/>
            <a:endCxn id="542" idx="2"/>
          </p:cNvCxnSpPr>
          <p:nvPr/>
        </p:nvCxnSpPr>
        <p:spPr>
          <a:xfrm rot="10800000" flipH="1">
            <a:off x="7027010" y="4065246"/>
            <a:ext cx="116400" cy="1407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45" name="Shape 545"/>
          <p:cNvSpPr/>
          <p:nvPr/>
        </p:nvSpPr>
        <p:spPr>
          <a:xfrm>
            <a:off x="7075227" y="4369923"/>
            <a:ext cx="118800" cy="118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6" name="Shape 546"/>
          <p:cNvSpPr/>
          <p:nvPr/>
        </p:nvSpPr>
        <p:spPr>
          <a:xfrm>
            <a:off x="7131563" y="4612728"/>
            <a:ext cx="178200" cy="110100"/>
          </a:xfrm>
          <a:prstGeom prst="can">
            <a:avLst>
              <a:gd name="adj" fmla="val 25000"/>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7" name="Shape 547"/>
          <p:cNvSpPr/>
          <p:nvPr/>
        </p:nvSpPr>
        <p:spPr>
          <a:xfrm>
            <a:off x="7273992" y="4383305"/>
            <a:ext cx="126000" cy="888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48" name="Shape 548"/>
          <p:cNvCxnSpPr/>
          <p:nvPr/>
        </p:nvCxnSpPr>
        <p:spPr>
          <a:xfrm flipH="1">
            <a:off x="7194192" y="4427644"/>
            <a:ext cx="79800" cy="1500"/>
          </a:xfrm>
          <a:prstGeom prst="straightConnector1">
            <a:avLst/>
          </a:prstGeom>
          <a:solidFill>
            <a:schemeClr val="lt1"/>
          </a:solidFill>
          <a:ln w="19050" cap="flat" cmpd="sng">
            <a:solidFill>
              <a:srgbClr val="00A79C"/>
            </a:solidFill>
            <a:prstDash val="solid"/>
            <a:round/>
            <a:headEnd type="none" w="med" len="med"/>
            <a:tailEnd type="none" w="med" len="med"/>
          </a:ln>
        </p:spPr>
      </p:cxnSp>
      <p:cxnSp>
        <p:nvCxnSpPr>
          <p:cNvPr id="549" name="Shape 549"/>
          <p:cNvCxnSpPr/>
          <p:nvPr/>
        </p:nvCxnSpPr>
        <p:spPr>
          <a:xfrm rot="10800000" flipH="1">
            <a:off x="7220596" y="4472028"/>
            <a:ext cx="116400" cy="140700"/>
          </a:xfrm>
          <a:prstGeom prst="straightConnector1">
            <a:avLst/>
          </a:prstGeom>
          <a:solidFill>
            <a:schemeClr val="lt1"/>
          </a:solidFill>
          <a:ln w="19050" cap="flat" cmpd="sng">
            <a:solidFill>
              <a:srgbClr val="00A79C"/>
            </a:solidFill>
            <a:prstDash val="solid"/>
            <a:round/>
            <a:headEnd type="none" w="med" len="med"/>
            <a:tailEnd type="none" w="med" len="med"/>
          </a:ln>
        </p:spPr>
      </p:cxnSp>
      <p:cxnSp>
        <p:nvCxnSpPr>
          <p:cNvPr id="550" name="Shape 550"/>
          <p:cNvCxnSpPr>
            <a:stCxn id="540" idx="7"/>
            <a:endCxn id="545" idx="3"/>
          </p:cNvCxnSpPr>
          <p:nvPr/>
        </p:nvCxnSpPr>
        <p:spPr>
          <a:xfrm rot="10800000" flipH="1">
            <a:off x="7088821" y="4470728"/>
            <a:ext cx="3900" cy="750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551" name="Shape 551"/>
          <p:cNvSpPr/>
          <p:nvPr/>
        </p:nvSpPr>
        <p:spPr>
          <a:xfrm>
            <a:off x="6910429" y="3221010"/>
            <a:ext cx="156600" cy="1215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2" name="Shape 552"/>
          <p:cNvSpPr/>
          <p:nvPr/>
        </p:nvSpPr>
        <p:spPr>
          <a:xfrm>
            <a:off x="6984657" y="3392998"/>
            <a:ext cx="91500" cy="915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3" name="Shape 553"/>
          <p:cNvSpPr/>
          <p:nvPr/>
        </p:nvSpPr>
        <p:spPr>
          <a:xfrm>
            <a:off x="7334739" y="3546969"/>
            <a:ext cx="1636800" cy="6591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1" i="0" u="none" strike="noStrike" cap="none">
                <a:solidFill>
                  <a:schemeClr val="dk2"/>
                </a:solidFill>
                <a:latin typeface="Calibri"/>
                <a:ea typeface="Calibri"/>
                <a:cs typeface="Calibri"/>
                <a:sym typeface="Calibri"/>
              </a:rPr>
              <a:t>Replatform existing apps to run on PCF</a:t>
            </a:r>
          </a:p>
        </p:txBody>
      </p:sp>
      <p:sp>
        <p:nvSpPr>
          <p:cNvPr id="554" name="Shape 554"/>
          <p:cNvSpPr/>
          <p:nvPr/>
        </p:nvSpPr>
        <p:spPr>
          <a:xfrm>
            <a:off x="7337445" y="2227103"/>
            <a:ext cx="1634100" cy="7764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1" i="0" u="none" strike="noStrike" cap="none">
                <a:solidFill>
                  <a:schemeClr val="dk2"/>
                </a:solidFill>
                <a:latin typeface="Calibri"/>
                <a:ea typeface="Calibri"/>
                <a:cs typeface="Calibri"/>
                <a:sym typeface="Calibri"/>
              </a:rPr>
              <a:t>Incrementally modernize and gain additional benefits</a:t>
            </a:r>
          </a:p>
        </p:txBody>
      </p:sp>
      <p:cxnSp>
        <p:nvCxnSpPr>
          <p:cNvPr id="555" name="Shape 555"/>
          <p:cNvCxnSpPr/>
          <p:nvPr/>
        </p:nvCxnSpPr>
        <p:spPr>
          <a:xfrm rot="10800000">
            <a:off x="8153128" y="3120060"/>
            <a:ext cx="0" cy="418200"/>
          </a:xfrm>
          <a:prstGeom prst="straightConnector1">
            <a:avLst/>
          </a:prstGeom>
          <a:solidFill>
            <a:schemeClr val="lt1"/>
          </a:solidFill>
          <a:ln w="25400" cap="flat" cmpd="sng">
            <a:solidFill>
              <a:srgbClr val="007A6E"/>
            </a:solidFill>
            <a:prstDash val="solid"/>
            <a:round/>
            <a:headEnd type="none" w="med" len="med"/>
            <a:tailEnd type="triangle" w="lg" len="lg"/>
          </a:ln>
        </p:spPr>
      </p:cxnSp>
    </p:spTree>
    <p:extLst>
      <p:ext uri="{BB962C8B-B14F-4D97-AF65-F5344CB8AC3E}">
        <p14:creationId xmlns:p14="http://schemas.microsoft.com/office/powerpoint/2010/main" val="4178805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How to Start – What You’ll Need</a:t>
            </a:r>
          </a:p>
        </p:txBody>
      </p:sp>
      <p:grpSp>
        <p:nvGrpSpPr>
          <p:cNvPr id="561" name="Shape 561"/>
          <p:cNvGrpSpPr/>
          <p:nvPr/>
        </p:nvGrpSpPr>
        <p:grpSpPr>
          <a:xfrm>
            <a:off x="1741629" y="3557910"/>
            <a:ext cx="1188600" cy="1188600"/>
            <a:chOff x="844950" y="3720592"/>
            <a:chExt cx="1188600" cy="1188600"/>
          </a:xfrm>
        </p:grpSpPr>
        <p:sp>
          <p:nvSpPr>
            <p:cNvPr id="562" name="Shape 562"/>
            <p:cNvSpPr/>
            <p:nvPr/>
          </p:nvSpPr>
          <p:spPr>
            <a:xfrm>
              <a:off x="844950" y="3720592"/>
              <a:ext cx="1188600" cy="1188600"/>
            </a:xfrm>
            <a:prstGeom prst="ellipse">
              <a:avLst/>
            </a:prstGeom>
            <a:solidFill>
              <a:schemeClr val="lt1"/>
            </a:solidFill>
            <a:ln w="25400" cap="flat" cmpd="sng">
              <a:solidFill>
                <a:srgbClr val="007A6E"/>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63" name="Shape 563"/>
            <p:cNvGrpSpPr/>
            <p:nvPr/>
          </p:nvGrpSpPr>
          <p:grpSpPr>
            <a:xfrm>
              <a:off x="982111" y="3846499"/>
              <a:ext cx="931800" cy="1022347"/>
              <a:chOff x="1680999" y="2213577"/>
              <a:chExt cx="931800" cy="1022347"/>
            </a:xfrm>
          </p:grpSpPr>
          <p:grpSp>
            <p:nvGrpSpPr>
              <p:cNvPr id="564" name="Shape 564"/>
              <p:cNvGrpSpPr/>
              <p:nvPr/>
            </p:nvGrpSpPr>
            <p:grpSpPr>
              <a:xfrm>
                <a:off x="1845354" y="2213577"/>
                <a:ext cx="603124" cy="488591"/>
                <a:chOff x="552716" y="2174961"/>
                <a:chExt cx="736775" cy="542578"/>
              </a:xfrm>
            </p:grpSpPr>
            <p:pic>
              <p:nvPicPr>
                <p:cNvPr id="565" name="Shape 565" descr="Man.png"/>
                <p:cNvPicPr preferRelativeResize="0"/>
                <p:nvPr/>
              </p:nvPicPr>
              <p:blipFill rotWithShape="1">
                <a:blip r:embed="rId3">
                  <a:alphaModFix/>
                </a:blip>
                <a:srcRect/>
                <a:stretch/>
              </p:blipFill>
              <p:spPr>
                <a:xfrm>
                  <a:off x="552716" y="2174961"/>
                  <a:ext cx="207000" cy="539700"/>
                </a:xfrm>
                <a:prstGeom prst="rect">
                  <a:avLst/>
                </a:prstGeom>
                <a:noFill/>
                <a:ln>
                  <a:noFill/>
                </a:ln>
              </p:spPr>
            </p:pic>
            <p:pic>
              <p:nvPicPr>
                <p:cNvPr id="566" name="Shape 566" descr="Woman.png"/>
                <p:cNvPicPr preferRelativeResize="0"/>
                <p:nvPr/>
              </p:nvPicPr>
              <p:blipFill rotWithShape="1">
                <a:blip r:embed="rId4">
                  <a:alphaModFix/>
                </a:blip>
                <a:srcRect/>
                <a:stretch/>
              </p:blipFill>
              <p:spPr>
                <a:xfrm>
                  <a:off x="817604" y="2206340"/>
                  <a:ext cx="207000" cy="511200"/>
                </a:xfrm>
                <a:prstGeom prst="rect">
                  <a:avLst/>
                </a:prstGeom>
                <a:noFill/>
                <a:ln>
                  <a:noFill/>
                </a:ln>
              </p:spPr>
            </p:pic>
            <p:pic>
              <p:nvPicPr>
                <p:cNvPr id="567" name="Shape 567" descr="Man.png"/>
                <p:cNvPicPr preferRelativeResize="0"/>
                <p:nvPr/>
              </p:nvPicPr>
              <p:blipFill rotWithShape="1">
                <a:blip r:embed="rId3">
                  <a:alphaModFix/>
                </a:blip>
                <a:srcRect/>
                <a:stretch/>
              </p:blipFill>
              <p:spPr>
                <a:xfrm>
                  <a:off x="1082491" y="2174961"/>
                  <a:ext cx="207000" cy="539700"/>
                </a:xfrm>
                <a:prstGeom prst="rect">
                  <a:avLst/>
                </a:prstGeom>
                <a:noFill/>
                <a:ln>
                  <a:noFill/>
                </a:ln>
              </p:spPr>
            </p:pic>
          </p:grpSp>
          <p:sp>
            <p:nvSpPr>
              <p:cNvPr id="568" name="Shape 568"/>
              <p:cNvSpPr txBox="1"/>
              <p:nvPr/>
            </p:nvSpPr>
            <p:spPr>
              <a:xfrm>
                <a:off x="1680999" y="2728025"/>
                <a:ext cx="931800" cy="5079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YOUR PCF PRODUCT </a:t>
                </a:r>
              </a:p>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TEAM</a:t>
                </a:r>
              </a:p>
            </p:txBody>
          </p:sp>
        </p:grpSp>
      </p:grpSp>
      <p:sp>
        <p:nvSpPr>
          <p:cNvPr id="569" name="Shape 569"/>
          <p:cNvSpPr/>
          <p:nvPr/>
        </p:nvSpPr>
        <p:spPr>
          <a:xfrm>
            <a:off x="1032238" y="2025891"/>
            <a:ext cx="625799" cy="625800"/>
          </a:xfrm>
          <a:prstGeom prst="ellipse">
            <a:avLst/>
          </a:prstGeom>
          <a:solidFill>
            <a:schemeClr val="lt1"/>
          </a:solidFill>
          <a:ln w="1905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sp>
        <p:nvSpPr>
          <p:cNvPr id="570" name="Shape 570"/>
          <p:cNvSpPr/>
          <p:nvPr/>
        </p:nvSpPr>
        <p:spPr>
          <a:xfrm>
            <a:off x="2038973" y="2025891"/>
            <a:ext cx="625800" cy="625800"/>
          </a:xfrm>
          <a:prstGeom prst="ellipse">
            <a:avLst/>
          </a:prstGeom>
          <a:solidFill>
            <a:schemeClr val="lt1"/>
          </a:solidFill>
          <a:ln w="19050" cap="flat" cmpd="sng">
            <a:solidFill>
              <a:schemeClr val="dk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sp>
        <p:nvSpPr>
          <p:cNvPr id="571" name="Shape 571"/>
          <p:cNvSpPr/>
          <p:nvPr/>
        </p:nvSpPr>
        <p:spPr>
          <a:xfrm>
            <a:off x="3028290" y="2045631"/>
            <a:ext cx="625800" cy="625800"/>
          </a:xfrm>
          <a:prstGeom prst="ellipse">
            <a:avLst/>
          </a:prstGeom>
          <a:solidFill>
            <a:schemeClr val="lt1"/>
          </a:solidFill>
          <a:ln w="1905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sp>
        <p:nvSpPr>
          <p:cNvPr id="572" name="Shape 572"/>
          <p:cNvSpPr/>
          <p:nvPr/>
        </p:nvSpPr>
        <p:spPr>
          <a:xfrm>
            <a:off x="2036841" y="1195804"/>
            <a:ext cx="625800" cy="625800"/>
          </a:xfrm>
          <a:prstGeom prst="ellipse">
            <a:avLst/>
          </a:prstGeom>
          <a:solidFill>
            <a:schemeClr val="lt1"/>
          </a:solidFill>
          <a:ln w="1905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100" b="1" i="0" u="none" strike="noStrike" cap="none">
              <a:solidFill>
                <a:schemeClr val="dk2"/>
              </a:solidFill>
              <a:latin typeface="Calibri"/>
              <a:ea typeface="Calibri"/>
              <a:cs typeface="Calibri"/>
              <a:sym typeface="Calibri"/>
            </a:endParaRPr>
          </a:p>
        </p:txBody>
      </p:sp>
      <p:cxnSp>
        <p:nvCxnSpPr>
          <p:cNvPr id="573" name="Shape 573"/>
          <p:cNvCxnSpPr>
            <a:stCxn id="572" idx="4"/>
            <a:endCxn id="569" idx="0"/>
          </p:cNvCxnSpPr>
          <p:nvPr/>
        </p:nvCxnSpPr>
        <p:spPr>
          <a:xfrm rot="5400000">
            <a:off x="1745241" y="1421404"/>
            <a:ext cx="204300" cy="1004700"/>
          </a:xfrm>
          <a:prstGeom prst="bentConnector3">
            <a:avLst>
              <a:gd name="adj1" fmla="val 50000"/>
            </a:avLst>
          </a:prstGeom>
          <a:noFill/>
          <a:ln w="9525" cap="flat" cmpd="sng">
            <a:solidFill>
              <a:srgbClr val="008673"/>
            </a:solidFill>
            <a:prstDash val="solid"/>
            <a:round/>
            <a:headEnd type="none" w="med" len="med"/>
            <a:tailEnd type="none" w="med" len="med"/>
          </a:ln>
        </p:spPr>
      </p:cxnSp>
      <p:cxnSp>
        <p:nvCxnSpPr>
          <p:cNvPr id="574" name="Shape 574"/>
          <p:cNvCxnSpPr>
            <a:stCxn id="572" idx="4"/>
            <a:endCxn id="571" idx="0"/>
          </p:cNvCxnSpPr>
          <p:nvPr/>
        </p:nvCxnSpPr>
        <p:spPr>
          <a:xfrm rot="-5400000" flipH="1">
            <a:off x="2733441" y="1437904"/>
            <a:ext cx="224100" cy="991499"/>
          </a:xfrm>
          <a:prstGeom prst="bentConnector3">
            <a:avLst>
              <a:gd name="adj1" fmla="val 46099"/>
            </a:avLst>
          </a:prstGeom>
          <a:noFill/>
          <a:ln w="9525" cap="flat" cmpd="sng">
            <a:solidFill>
              <a:srgbClr val="008673"/>
            </a:solidFill>
            <a:prstDash val="solid"/>
            <a:round/>
            <a:headEnd type="none" w="med" len="med"/>
            <a:tailEnd type="none" w="med" len="med"/>
          </a:ln>
        </p:spPr>
      </p:cxnSp>
      <p:cxnSp>
        <p:nvCxnSpPr>
          <p:cNvPr id="575" name="Shape 575"/>
          <p:cNvCxnSpPr>
            <a:stCxn id="572" idx="4"/>
            <a:endCxn id="570" idx="0"/>
          </p:cNvCxnSpPr>
          <p:nvPr/>
        </p:nvCxnSpPr>
        <p:spPr>
          <a:xfrm>
            <a:off x="2349741" y="1821604"/>
            <a:ext cx="2100" cy="204300"/>
          </a:xfrm>
          <a:prstGeom prst="straightConnector1">
            <a:avLst/>
          </a:prstGeom>
          <a:noFill/>
          <a:ln w="9525" cap="flat" cmpd="sng">
            <a:solidFill>
              <a:srgbClr val="008673"/>
            </a:solidFill>
            <a:prstDash val="solid"/>
            <a:round/>
            <a:headEnd type="none" w="med" len="med"/>
            <a:tailEnd type="none" w="med" len="med"/>
          </a:ln>
        </p:spPr>
      </p:cxnSp>
      <p:sp>
        <p:nvSpPr>
          <p:cNvPr id="576" name="Shape 576"/>
          <p:cNvSpPr/>
          <p:nvPr/>
        </p:nvSpPr>
        <p:spPr>
          <a:xfrm>
            <a:off x="2695697" y="1528588"/>
            <a:ext cx="1376100" cy="917999"/>
          </a:xfrm>
          <a:custGeom>
            <a:avLst/>
            <a:gdLst/>
            <a:ahLst/>
            <a:cxnLst/>
            <a:rect l="0" t="0" r="0" b="0"/>
            <a:pathLst>
              <a:path w="120000" h="120000" extrusionOk="0">
                <a:moveTo>
                  <a:pt x="0" y="78620"/>
                </a:moveTo>
                <a:lnTo>
                  <a:pt x="60425" y="0"/>
                </a:lnTo>
                <a:lnTo>
                  <a:pt x="120000" y="63448"/>
                </a:lnTo>
                <a:lnTo>
                  <a:pt x="13617" y="120000"/>
                </a:lnTo>
                <a:lnTo>
                  <a:pt x="0" y="78620"/>
                </a:lnTo>
                <a:close/>
              </a:path>
            </a:pathLst>
          </a:custGeom>
          <a:gradFill>
            <a:gsLst>
              <a:gs pos="0">
                <a:srgbClr val="FFFFFF">
                  <a:alpha val="5882"/>
                </a:srgbClr>
              </a:gs>
              <a:gs pos="20000">
                <a:srgbClr val="FFFFFF">
                  <a:alpha val="5882"/>
                </a:srgbClr>
              </a:gs>
              <a:gs pos="44000">
                <a:srgbClr val="1DFFDD">
                  <a:alpha val="14901"/>
                </a:srgbClr>
              </a:gs>
              <a:gs pos="81000">
                <a:srgbClr val="008774">
                  <a:alpha val="40000"/>
                </a:srgbClr>
              </a:gs>
              <a:gs pos="94000">
                <a:srgbClr val="008774">
                  <a:alpha val="74901"/>
                </a:srgbClr>
              </a:gs>
              <a:gs pos="100000">
                <a:srgbClr val="008774">
                  <a:alpha val="74901"/>
                </a:srgbClr>
              </a:gs>
            </a:gsLst>
            <a:lin ang="10800025"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77" name="Shape 577"/>
          <p:cNvGrpSpPr/>
          <p:nvPr/>
        </p:nvGrpSpPr>
        <p:grpSpPr>
          <a:xfrm>
            <a:off x="1785468" y="1972119"/>
            <a:ext cx="1101000" cy="1101000"/>
            <a:chOff x="401181" y="2387615"/>
            <a:chExt cx="1101000" cy="1101000"/>
          </a:xfrm>
        </p:grpSpPr>
        <p:sp>
          <p:nvSpPr>
            <p:cNvPr id="578" name="Shape 578"/>
            <p:cNvSpPr/>
            <p:nvPr/>
          </p:nvSpPr>
          <p:spPr>
            <a:xfrm>
              <a:off x="401181" y="2387615"/>
              <a:ext cx="1101000" cy="1101000"/>
            </a:xfrm>
            <a:prstGeom prst="ellipse">
              <a:avLst/>
            </a:prstGeom>
            <a:solidFill>
              <a:schemeClr val="lt1"/>
            </a:solidFill>
            <a:ln w="25400" cap="flat" cmpd="sng">
              <a:solidFill>
                <a:srgbClr val="007A6E"/>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79" name="Shape 579"/>
            <p:cNvGrpSpPr/>
            <p:nvPr/>
          </p:nvGrpSpPr>
          <p:grpSpPr>
            <a:xfrm>
              <a:off x="504811" y="2582600"/>
              <a:ext cx="931800" cy="859787"/>
              <a:chOff x="1682889" y="2379038"/>
              <a:chExt cx="931800" cy="859787"/>
            </a:xfrm>
          </p:grpSpPr>
          <p:grpSp>
            <p:nvGrpSpPr>
              <p:cNvPr id="580" name="Shape 580"/>
              <p:cNvGrpSpPr/>
              <p:nvPr/>
            </p:nvGrpSpPr>
            <p:grpSpPr>
              <a:xfrm>
                <a:off x="1845354" y="2379038"/>
                <a:ext cx="603124" cy="488589"/>
                <a:chOff x="552716" y="2358710"/>
                <a:chExt cx="736775" cy="542575"/>
              </a:xfrm>
            </p:grpSpPr>
            <p:pic>
              <p:nvPicPr>
                <p:cNvPr id="581" name="Shape 581" descr="Man.png"/>
                <p:cNvPicPr preferRelativeResize="0"/>
                <p:nvPr/>
              </p:nvPicPr>
              <p:blipFill rotWithShape="1">
                <a:blip r:embed="rId3">
                  <a:alphaModFix/>
                </a:blip>
                <a:srcRect/>
                <a:stretch/>
              </p:blipFill>
              <p:spPr>
                <a:xfrm>
                  <a:off x="552716" y="2358710"/>
                  <a:ext cx="207000" cy="539700"/>
                </a:xfrm>
                <a:prstGeom prst="rect">
                  <a:avLst/>
                </a:prstGeom>
                <a:noFill/>
                <a:ln>
                  <a:noFill/>
                </a:ln>
              </p:spPr>
            </p:pic>
            <p:pic>
              <p:nvPicPr>
                <p:cNvPr id="582" name="Shape 582" descr="Woman.png"/>
                <p:cNvPicPr preferRelativeResize="0"/>
                <p:nvPr/>
              </p:nvPicPr>
              <p:blipFill rotWithShape="1">
                <a:blip r:embed="rId4">
                  <a:alphaModFix/>
                </a:blip>
                <a:srcRect/>
                <a:stretch/>
              </p:blipFill>
              <p:spPr>
                <a:xfrm>
                  <a:off x="817604" y="2390086"/>
                  <a:ext cx="207000" cy="511200"/>
                </a:xfrm>
                <a:prstGeom prst="rect">
                  <a:avLst/>
                </a:prstGeom>
                <a:noFill/>
                <a:ln>
                  <a:noFill/>
                </a:ln>
              </p:spPr>
            </p:pic>
            <p:pic>
              <p:nvPicPr>
                <p:cNvPr id="583" name="Shape 583" descr="Man.png"/>
                <p:cNvPicPr preferRelativeResize="0"/>
                <p:nvPr/>
              </p:nvPicPr>
              <p:blipFill rotWithShape="1">
                <a:blip r:embed="rId3">
                  <a:alphaModFix/>
                </a:blip>
                <a:srcRect/>
                <a:stretch/>
              </p:blipFill>
              <p:spPr>
                <a:xfrm>
                  <a:off x="1082491" y="2358710"/>
                  <a:ext cx="207000" cy="539700"/>
                </a:xfrm>
                <a:prstGeom prst="rect">
                  <a:avLst/>
                </a:prstGeom>
                <a:noFill/>
                <a:ln>
                  <a:noFill/>
                </a:ln>
              </p:spPr>
            </p:pic>
          </p:grpSp>
          <p:sp>
            <p:nvSpPr>
              <p:cNvPr id="584" name="Shape 584"/>
              <p:cNvSpPr txBox="1"/>
              <p:nvPr/>
            </p:nvSpPr>
            <p:spPr>
              <a:xfrm>
                <a:off x="1682889" y="2900125"/>
                <a:ext cx="931800" cy="3387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MOTIVATED </a:t>
                </a:r>
              </a:p>
              <a:p>
                <a:pPr marL="0" marR="0" lvl="0" indent="0" algn="ctr" rtl="0">
                  <a:lnSpc>
                    <a:spcPct val="110000"/>
                  </a:lnSpc>
                  <a:spcBef>
                    <a:spcPts val="0"/>
                  </a:spcBef>
                  <a:spcAft>
                    <a:spcPts val="0"/>
                  </a:spcAft>
                  <a:buClr>
                    <a:schemeClr val="dk2"/>
                  </a:buClr>
                  <a:buSzPct val="25000"/>
                  <a:buFont typeface="Calibri"/>
                  <a:buNone/>
                </a:pPr>
                <a:r>
                  <a:rPr lang="en-US" sz="1000" b="1" i="0" u="none" strike="noStrike" cap="none">
                    <a:solidFill>
                      <a:schemeClr val="dk2"/>
                    </a:solidFill>
                    <a:latin typeface="Calibri"/>
                    <a:ea typeface="Calibri"/>
                    <a:cs typeface="Calibri"/>
                    <a:sym typeface="Calibri"/>
                  </a:rPr>
                  <a:t>BU</a:t>
                </a:r>
              </a:p>
            </p:txBody>
          </p:sp>
        </p:grpSp>
      </p:grpSp>
      <p:pic>
        <p:nvPicPr>
          <p:cNvPr id="585" name="Shape 585"/>
          <p:cNvPicPr preferRelativeResize="0"/>
          <p:nvPr/>
        </p:nvPicPr>
        <p:blipFill rotWithShape="1">
          <a:blip r:embed="rId5">
            <a:alphaModFix/>
          </a:blip>
          <a:srcRect/>
          <a:stretch/>
        </p:blipFill>
        <p:spPr>
          <a:xfrm>
            <a:off x="3259188" y="1492370"/>
            <a:ext cx="943200" cy="654000"/>
          </a:xfrm>
          <a:prstGeom prst="rect">
            <a:avLst/>
          </a:prstGeom>
          <a:noFill/>
          <a:ln>
            <a:noFill/>
          </a:ln>
        </p:spPr>
      </p:pic>
      <p:cxnSp>
        <p:nvCxnSpPr>
          <p:cNvPr id="586" name="Shape 586"/>
          <p:cNvCxnSpPr>
            <a:stCxn id="578" idx="4"/>
            <a:endCxn id="562" idx="0"/>
          </p:cNvCxnSpPr>
          <p:nvPr/>
        </p:nvCxnSpPr>
        <p:spPr>
          <a:xfrm>
            <a:off x="2335968" y="3073119"/>
            <a:ext cx="0" cy="484799"/>
          </a:xfrm>
          <a:prstGeom prst="straightConnector1">
            <a:avLst/>
          </a:prstGeom>
          <a:noFill/>
          <a:ln w="9525" cap="flat" cmpd="sng">
            <a:solidFill>
              <a:srgbClr val="008673"/>
            </a:solidFill>
            <a:prstDash val="dash"/>
            <a:round/>
            <a:headEnd type="triangle" w="lg" len="lg"/>
            <a:tailEnd type="triangle" w="lg" len="lg"/>
          </a:ln>
        </p:spPr>
      </p:cxnSp>
      <p:cxnSp>
        <p:nvCxnSpPr>
          <p:cNvPr id="587" name="Shape 587"/>
          <p:cNvCxnSpPr>
            <a:stCxn id="569" idx="4"/>
            <a:endCxn id="562" idx="0"/>
          </p:cNvCxnSpPr>
          <p:nvPr/>
        </p:nvCxnSpPr>
        <p:spPr>
          <a:xfrm rot="-5400000" flipH="1">
            <a:off x="1387438" y="2609391"/>
            <a:ext cx="906299" cy="990899"/>
          </a:xfrm>
          <a:prstGeom prst="bentConnector3">
            <a:avLst>
              <a:gd name="adj1" fmla="val 74018"/>
            </a:avLst>
          </a:prstGeom>
          <a:noFill/>
          <a:ln w="9525" cap="flat" cmpd="sng">
            <a:solidFill>
              <a:srgbClr val="008673"/>
            </a:solidFill>
            <a:prstDash val="dash"/>
            <a:round/>
            <a:headEnd type="triangle" w="lg" len="lg"/>
            <a:tailEnd type="none" w="med" len="med"/>
          </a:ln>
        </p:spPr>
      </p:cxnSp>
      <p:cxnSp>
        <p:nvCxnSpPr>
          <p:cNvPr id="588" name="Shape 588"/>
          <p:cNvCxnSpPr>
            <a:stCxn id="571" idx="4"/>
            <a:endCxn id="562" idx="0"/>
          </p:cNvCxnSpPr>
          <p:nvPr/>
        </p:nvCxnSpPr>
        <p:spPr>
          <a:xfrm rot="5400000">
            <a:off x="2395290" y="2612031"/>
            <a:ext cx="886499" cy="1005300"/>
          </a:xfrm>
          <a:prstGeom prst="bentConnector3">
            <a:avLst>
              <a:gd name="adj1" fmla="val 73576"/>
            </a:avLst>
          </a:prstGeom>
          <a:noFill/>
          <a:ln w="9525" cap="flat" cmpd="sng">
            <a:solidFill>
              <a:srgbClr val="008673"/>
            </a:solidFill>
            <a:prstDash val="dash"/>
            <a:round/>
            <a:headEnd type="triangle" w="lg" len="lg"/>
            <a:tailEnd type="none" w="med" len="med"/>
          </a:ln>
        </p:spPr>
      </p:cxnSp>
      <p:sp>
        <p:nvSpPr>
          <p:cNvPr id="589" name="Shape 589"/>
          <p:cNvSpPr/>
          <p:nvPr/>
        </p:nvSpPr>
        <p:spPr>
          <a:xfrm>
            <a:off x="4631346" y="987936"/>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ORGANIZATIONAL COMMITMENT</a:t>
            </a:r>
          </a:p>
        </p:txBody>
      </p:sp>
      <p:sp>
        <p:nvSpPr>
          <p:cNvPr id="590" name="Shape 590"/>
          <p:cNvSpPr/>
          <p:nvPr/>
        </p:nvSpPr>
        <p:spPr>
          <a:xfrm>
            <a:off x="4631346" y="2348127"/>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LIST OF APPLICATION CANDIDATES</a:t>
            </a:r>
          </a:p>
        </p:txBody>
      </p:sp>
      <p:sp>
        <p:nvSpPr>
          <p:cNvPr id="591" name="Shape 591"/>
          <p:cNvSpPr/>
          <p:nvPr/>
        </p:nvSpPr>
        <p:spPr>
          <a:xfrm>
            <a:off x="4631346" y="3708319"/>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GOOD PEOPLE</a:t>
            </a:r>
          </a:p>
        </p:txBody>
      </p:sp>
      <p:sp>
        <p:nvSpPr>
          <p:cNvPr id="592" name="Shape 592"/>
          <p:cNvSpPr txBox="1"/>
          <p:nvPr/>
        </p:nvSpPr>
        <p:spPr>
          <a:xfrm>
            <a:off x="4631344" y="1536380"/>
            <a:ext cx="3380700" cy="660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motivated business unit with leadership committed to Cloud and a willingness to invest time and money in transformation.</a:t>
            </a:r>
          </a:p>
        </p:txBody>
      </p:sp>
      <p:sp>
        <p:nvSpPr>
          <p:cNvPr id="593" name="Shape 593"/>
          <p:cNvSpPr txBox="1"/>
          <p:nvPr/>
        </p:nvSpPr>
        <p:spPr>
          <a:xfrm>
            <a:off x="4631344" y="2896573"/>
            <a:ext cx="3380699" cy="660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Start with apps built &lt;7 years ago using tech supported by PCF (ex. JEE) that are actively being used, updated and maintained</a:t>
            </a:r>
          </a:p>
        </p:txBody>
      </p:sp>
      <p:sp>
        <p:nvSpPr>
          <p:cNvPr id="594" name="Shape 594"/>
          <p:cNvSpPr txBox="1"/>
          <p:nvPr/>
        </p:nvSpPr>
        <p:spPr>
          <a:xfrm>
            <a:off x="4631344" y="4256764"/>
            <a:ext cx="3380700" cy="660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400" b="0" i="0" u="none" strike="noStrike" cap="none">
                <a:solidFill>
                  <a:schemeClr val="dk2"/>
                </a:solidFill>
                <a:latin typeface="Calibri"/>
                <a:ea typeface="Calibri"/>
                <a:cs typeface="Calibri"/>
                <a:sym typeface="Calibri"/>
              </a:rPr>
              <a:t>A small team of people that understand candidate applications and made available to work on the initiative in a dedicated way</a:t>
            </a:r>
          </a:p>
        </p:txBody>
      </p:sp>
      <p:cxnSp>
        <p:nvCxnSpPr>
          <p:cNvPr id="595" name="Shape 595"/>
          <p:cNvCxnSpPr>
            <a:endCxn id="562" idx="2"/>
          </p:cNvCxnSpPr>
          <p:nvPr/>
        </p:nvCxnSpPr>
        <p:spPr>
          <a:xfrm>
            <a:off x="1134729" y="3914310"/>
            <a:ext cx="606900" cy="237900"/>
          </a:xfrm>
          <a:prstGeom prst="straightConnector1">
            <a:avLst/>
          </a:prstGeom>
          <a:solidFill>
            <a:schemeClr val="lt1"/>
          </a:solidFill>
          <a:ln w="25400" cap="flat" cmpd="sng">
            <a:solidFill>
              <a:srgbClr val="007A6E"/>
            </a:solidFill>
            <a:prstDash val="solid"/>
            <a:round/>
            <a:headEnd type="none" w="med" len="med"/>
            <a:tailEnd type="oval" w="med" len="med"/>
          </a:ln>
        </p:spPr>
      </p:cxnSp>
      <p:cxnSp>
        <p:nvCxnSpPr>
          <p:cNvPr id="596" name="Shape 596"/>
          <p:cNvCxnSpPr/>
          <p:nvPr/>
        </p:nvCxnSpPr>
        <p:spPr>
          <a:xfrm rot="10800000">
            <a:off x="2838733" y="2771817"/>
            <a:ext cx="246300" cy="294600"/>
          </a:xfrm>
          <a:prstGeom prst="straightConnector1">
            <a:avLst/>
          </a:prstGeom>
          <a:solidFill>
            <a:schemeClr val="lt1"/>
          </a:solidFill>
          <a:ln w="25400" cap="flat" cmpd="sng">
            <a:solidFill>
              <a:srgbClr val="007A6E"/>
            </a:solidFill>
            <a:prstDash val="solid"/>
            <a:round/>
            <a:headEnd type="none" w="med" len="med"/>
            <a:tailEnd type="oval" w="med" len="med"/>
          </a:ln>
        </p:spPr>
      </p:cxnSp>
      <p:cxnSp>
        <p:nvCxnSpPr>
          <p:cNvPr id="597" name="Shape 597"/>
          <p:cNvCxnSpPr/>
          <p:nvPr/>
        </p:nvCxnSpPr>
        <p:spPr>
          <a:xfrm>
            <a:off x="3152660" y="1418823"/>
            <a:ext cx="219600" cy="276900"/>
          </a:xfrm>
          <a:prstGeom prst="straightConnector1">
            <a:avLst/>
          </a:prstGeom>
          <a:solidFill>
            <a:schemeClr val="lt1"/>
          </a:solidFill>
          <a:ln w="25400" cap="flat" cmpd="sng">
            <a:solidFill>
              <a:srgbClr val="007A6E"/>
            </a:solidFill>
            <a:prstDash val="solid"/>
            <a:round/>
            <a:headEnd type="none" w="med" len="med"/>
            <a:tailEnd type="oval" w="med" len="med"/>
          </a:ln>
        </p:spPr>
      </p:cxnSp>
      <p:sp>
        <p:nvSpPr>
          <p:cNvPr id="598" name="Shape 598"/>
          <p:cNvSpPr txBox="1"/>
          <p:nvPr/>
        </p:nvSpPr>
        <p:spPr>
          <a:xfrm>
            <a:off x="2638141" y="3049394"/>
            <a:ext cx="1429799" cy="430800"/>
          </a:xfrm>
          <a:prstGeom prst="rect">
            <a:avLst/>
          </a:prstGeom>
          <a:solidFill>
            <a:schemeClr val="lt1"/>
          </a:solidFill>
          <a:ln w="9525" cap="flat" cmpd="sng">
            <a:solidFill>
              <a:srgbClr val="00AE9E"/>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100" b="0" i="0" u="none" strike="noStrike" cap="none">
                <a:solidFill>
                  <a:srgbClr val="000000"/>
                </a:solidFill>
                <a:latin typeface="Calibri"/>
                <a:ea typeface="Calibri"/>
                <a:cs typeface="Calibri"/>
                <a:sym typeface="Calibri"/>
              </a:rPr>
              <a:t>App Developers with Domain Knowledge</a:t>
            </a:r>
          </a:p>
        </p:txBody>
      </p:sp>
      <p:sp>
        <p:nvSpPr>
          <p:cNvPr id="599" name="Shape 599"/>
          <p:cNvSpPr txBox="1"/>
          <p:nvPr/>
        </p:nvSpPr>
        <p:spPr>
          <a:xfrm>
            <a:off x="2437803" y="987936"/>
            <a:ext cx="1429800" cy="430800"/>
          </a:xfrm>
          <a:prstGeom prst="rect">
            <a:avLst/>
          </a:prstGeom>
          <a:solidFill>
            <a:schemeClr val="lt1"/>
          </a:solidFill>
          <a:ln w="9525" cap="flat" cmpd="sng">
            <a:solidFill>
              <a:srgbClr val="00AE9E"/>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100" b="0" i="0" u="none" strike="noStrike" cap="none">
                <a:solidFill>
                  <a:srgbClr val="000000"/>
                </a:solidFill>
                <a:latin typeface="Calibri"/>
                <a:ea typeface="Calibri"/>
                <a:cs typeface="Calibri"/>
                <a:sym typeface="Calibri"/>
              </a:rPr>
              <a:t>A Rough Idea of Migration Candidates</a:t>
            </a:r>
          </a:p>
        </p:txBody>
      </p:sp>
      <p:sp>
        <p:nvSpPr>
          <p:cNvPr id="600" name="Shape 600"/>
          <p:cNvSpPr txBox="1"/>
          <p:nvPr/>
        </p:nvSpPr>
        <p:spPr>
          <a:xfrm>
            <a:off x="320633" y="3483510"/>
            <a:ext cx="1628399" cy="430800"/>
          </a:xfrm>
          <a:prstGeom prst="rect">
            <a:avLst/>
          </a:prstGeom>
          <a:solidFill>
            <a:schemeClr val="lt1"/>
          </a:solidFill>
          <a:ln w="9525" cap="flat" cmpd="sng">
            <a:solidFill>
              <a:srgbClr val="00AE9E"/>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100" b="0" i="0" u="none" strike="noStrike" cap="none">
                <a:solidFill>
                  <a:srgbClr val="000000"/>
                </a:solidFill>
                <a:latin typeface="Calibri"/>
                <a:ea typeface="Calibri"/>
                <a:cs typeface="Calibri"/>
                <a:sym typeface="Calibri"/>
              </a:rPr>
              <a:t>An Empowered PCF Ops Team with Ties to BU’s</a:t>
            </a:r>
          </a:p>
        </p:txBody>
      </p:sp>
    </p:spTree>
    <p:extLst>
      <p:ext uri="{BB962C8B-B14F-4D97-AF65-F5344CB8AC3E}">
        <p14:creationId xmlns:p14="http://schemas.microsoft.com/office/powerpoint/2010/main" val="1510406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a:stretch/>
        </p:blipFill>
        <p:spPr>
          <a:xfrm>
            <a:off x="1402717" y="712720"/>
            <a:ext cx="6142200" cy="4307100"/>
          </a:xfrm>
          <a:prstGeom prst="rect">
            <a:avLst/>
          </a:prstGeom>
          <a:noFill/>
          <a:ln>
            <a:noFill/>
          </a:ln>
        </p:spPr>
      </p:pic>
      <p:sp>
        <p:nvSpPr>
          <p:cNvPr id="606" name="Shape 606"/>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Chart the Transformation Path</a:t>
            </a:r>
          </a:p>
        </p:txBody>
      </p:sp>
      <p:sp>
        <p:nvSpPr>
          <p:cNvPr id="607" name="Shape 607"/>
          <p:cNvSpPr txBox="1"/>
          <p:nvPr/>
        </p:nvSpPr>
        <p:spPr>
          <a:xfrm>
            <a:off x="1475519" y="931499"/>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SPRING</a:t>
            </a:r>
          </a:p>
        </p:txBody>
      </p:sp>
      <p:sp>
        <p:nvSpPr>
          <p:cNvPr id="608" name="Shape 608"/>
          <p:cNvSpPr/>
          <p:nvPr/>
        </p:nvSpPr>
        <p:spPr>
          <a:xfrm>
            <a:off x="1124999" y="709810"/>
            <a:ext cx="304800" cy="3923400"/>
          </a:xfrm>
          <a:prstGeom prst="leftBrace">
            <a:avLst>
              <a:gd name="adj1" fmla="val 8333"/>
              <a:gd name="adj2" fmla="val 50000"/>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9" name="Shape 609"/>
          <p:cNvSpPr txBox="1"/>
          <p:nvPr/>
        </p:nvSpPr>
        <p:spPr>
          <a:xfrm rot="-5400000">
            <a:off x="-289625" y="2471410"/>
            <a:ext cx="24930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000" b="0" i="0" u="none" strike="noStrike" cap="none">
                <a:solidFill>
                  <a:schemeClr val="dk2"/>
                </a:solidFill>
                <a:latin typeface="Calibri"/>
                <a:ea typeface="Calibri"/>
                <a:cs typeface="Calibri"/>
                <a:sym typeface="Calibri"/>
              </a:rPr>
              <a:t>TYPE OF APPLICATION</a:t>
            </a:r>
          </a:p>
        </p:txBody>
      </p:sp>
      <p:sp>
        <p:nvSpPr>
          <p:cNvPr id="610" name="Shape 610"/>
          <p:cNvSpPr txBox="1"/>
          <p:nvPr/>
        </p:nvSpPr>
        <p:spPr>
          <a:xfrm>
            <a:off x="1475520" y="1709769"/>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JEE</a:t>
            </a:r>
          </a:p>
        </p:txBody>
      </p:sp>
      <p:sp>
        <p:nvSpPr>
          <p:cNvPr id="611" name="Shape 611"/>
          <p:cNvSpPr txBox="1"/>
          <p:nvPr/>
        </p:nvSpPr>
        <p:spPr>
          <a:xfrm>
            <a:off x="1475520" y="3323107"/>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dirty="0">
                <a:solidFill>
                  <a:schemeClr val="dk2"/>
                </a:solidFill>
                <a:latin typeface="Calibri"/>
                <a:ea typeface="Calibri"/>
                <a:cs typeface="Calibri"/>
                <a:sym typeface="Calibri"/>
              </a:rPr>
              <a:t>.NET</a:t>
            </a:r>
          </a:p>
        </p:txBody>
      </p:sp>
      <p:sp>
        <p:nvSpPr>
          <p:cNvPr id="612" name="Shape 612"/>
          <p:cNvSpPr txBox="1"/>
          <p:nvPr/>
        </p:nvSpPr>
        <p:spPr>
          <a:xfrm>
            <a:off x="1475520" y="4074094"/>
            <a:ext cx="12861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OTHER…</a:t>
            </a:r>
          </a:p>
        </p:txBody>
      </p:sp>
      <p:sp>
        <p:nvSpPr>
          <p:cNvPr id="613" name="Shape 613"/>
          <p:cNvSpPr txBox="1"/>
          <p:nvPr/>
        </p:nvSpPr>
        <p:spPr>
          <a:xfrm>
            <a:off x="4067517" y="1581779"/>
            <a:ext cx="10680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FULL PROFILE</a:t>
            </a:r>
          </a:p>
        </p:txBody>
      </p:sp>
      <p:sp>
        <p:nvSpPr>
          <p:cNvPr id="614" name="Shape 614"/>
          <p:cNvSpPr txBox="1"/>
          <p:nvPr/>
        </p:nvSpPr>
        <p:spPr>
          <a:xfrm>
            <a:off x="4627842" y="2109021"/>
            <a:ext cx="891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1" u="none" strike="noStrike" cap="none">
                <a:solidFill>
                  <a:schemeClr val="dk2"/>
                </a:solidFill>
                <a:latin typeface="Calibri"/>
                <a:ea typeface="Calibri"/>
                <a:cs typeface="Calibri"/>
                <a:sym typeface="Calibri"/>
              </a:rPr>
              <a:t>MODERNIZE</a:t>
            </a:r>
          </a:p>
        </p:txBody>
      </p:sp>
      <p:sp>
        <p:nvSpPr>
          <p:cNvPr id="615" name="Shape 615"/>
          <p:cNvSpPr txBox="1"/>
          <p:nvPr/>
        </p:nvSpPr>
        <p:spPr>
          <a:xfrm>
            <a:off x="4069364" y="2351346"/>
            <a:ext cx="10680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WEB PROFILE</a:t>
            </a:r>
          </a:p>
        </p:txBody>
      </p:sp>
      <p:sp>
        <p:nvSpPr>
          <p:cNvPr id="616" name="Shape 616"/>
          <p:cNvSpPr txBox="1"/>
          <p:nvPr/>
        </p:nvSpPr>
        <p:spPr>
          <a:xfrm>
            <a:off x="4035987" y="4509666"/>
            <a:ext cx="10680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600" b="1" i="0" u="none" strike="noStrike" cap="none">
                <a:solidFill>
                  <a:schemeClr val="dk2"/>
                </a:solidFill>
                <a:latin typeface="Calibri"/>
                <a:ea typeface="Calibri"/>
                <a:cs typeface="Calibri"/>
                <a:sym typeface="Calibri"/>
              </a:rPr>
              <a:t>DOCKER</a:t>
            </a:r>
          </a:p>
        </p:txBody>
      </p:sp>
      <p:sp>
        <p:nvSpPr>
          <p:cNvPr id="617" name="Shape 617"/>
          <p:cNvSpPr/>
          <p:nvPr/>
        </p:nvSpPr>
        <p:spPr>
          <a:xfrm rot="10800000">
            <a:off x="7454168" y="688862"/>
            <a:ext cx="304800" cy="4408200"/>
          </a:xfrm>
          <a:prstGeom prst="leftBrace">
            <a:avLst>
              <a:gd name="adj1" fmla="val 8333"/>
              <a:gd name="adj2" fmla="val 50000"/>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18" name="Shape 618"/>
          <p:cNvSpPr txBox="1"/>
          <p:nvPr/>
        </p:nvSpPr>
        <p:spPr>
          <a:xfrm rot="-5400000">
            <a:off x="6003520" y="2692569"/>
            <a:ext cx="3911100" cy="400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0" i="0" u="none" strike="noStrike" cap="none">
                <a:solidFill>
                  <a:schemeClr val="dk2"/>
                </a:solidFill>
                <a:latin typeface="Calibri"/>
                <a:ea typeface="Calibri"/>
                <a:cs typeface="Calibri"/>
                <a:sym typeface="Calibri"/>
              </a:rPr>
              <a:t>BUILDPACK OR PCF 1.6+ FEATURE</a:t>
            </a:r>
          </a:p>
        </p:txBody>
      </p:sp>
      <p:sp>
        <p:nvSpPr>
          <p:cNvPr id="619" name="Shape 619"/>
          <p:cNvSpPr txBox="1"/>
          <p:nvPr/>
        </p:nvSpPr>
        <p:spPr>
          <a:xfrm>
            <a:off x="6194662" y="808618"/>
            <a:ext cx="13053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JAVA</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(BUILDPACK)</a:t>
            </a:r>
          </a:p>
        </p:txBody>
      </p:sp>
      <p:sp>
        <p:nvSpPr>
          <p:cNvPr id="620" name="Shape 620"/>
          <p:cNvSpPr txBox="1"/>
          <p:nvPr/>
        </p:nvSpPr>
        <p:spPr>
          <a:xfrm>
            <a:off x="6194662" y="3173346"/>
            <a:ext cx="12576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dirty="0">
                <a:solidFill>
                  <a:schemeClr val="lt1"/>
                </a:solidFill>
                <a:latin typeface="Calibri"/>
                <a:ea typeface="Calibri"/>
                <a:cs typeface="Calibri"/>
                <a:sym typeface="Calibri"/>
              </a:rPr>
              <a:t>.NET </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dirty="0">
                <a:solidFill>
                  <a:schemeClr val="lt1"/>
                </a:solidFill>
                <a:latin typeface="Calibri"/>
                <a:ea typeface="Calibri"/>
                <a:cs typeface="Calibri"/>
                <a:sym typeface="Calibri"/>
              </a:rPr>
              <a:t>(DIEGO CELL)</a:t>
            </a:r>
          </a:p>
        </p:txBody>
      </p:sp>
      <p:sp>
        <p:nvSpPr>
          <p:cNvPr id="621" name="Shape 621"/>
          <p:cNvSpPr txBox="1"/>
          <p:nvPr/>
        </p:nvSpPr>
        <p:spPr>
          <a:xfrm>
            <a:off x="6173644" y="4414112"/>
            <a:ext cx="1278600" cy="5385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DIEGO</a:t>
            </a:r>
          </a:p>
          <a:p>
            <a:pPr marL="0" marR="0" lvl="0" indent="0" algn="ctr" rtl="0">
              <a:lnSpc>
                <a:spcPct val="100000"/>
              </a:lnSpc>
              <a:spcBef>
                <a:spcPts val="0"/>
              </a:spcBef>
              <a:spcAft>
                <a:spcPts val="0"/>
              </a:spcAft>
              <a:buClr>
                <a:schemeClr val="lt1"/>
              </a:buClr>
              <a:buSzPct val="25000"/>
              <a:buFont typeface="Calibri"/>
              <a:buNone/>
            </a:pPr>
            <a:r>
              <a:rPr lang="en-US" sz="1100" b="1" i="0" u="none" strike="noStrike" cap="none">
                <a:solidFill>
                  <a:schemeClr val="lt1"/>
                </a:solidFill>
                <a:latin typeface="Calibri"/>
                <a:ea typeface="Calibri"/>
                <a:cs typeface="Calibri"/>
                <a:sym typeface="Calibri"/>
              </a:rPr>
              <a:t>(GARDEN LINUX)</a:t>
            </a:r>
          </a:p>
        </p:txBody>
      </p:sp>
      <p:sp>
        <p:nvSpPr>
          <p:cNvPr id="622" name="Shape 622"/>
          <p:cNvSpPr txBox="1"/>
          <p:nvPr/>
        </p:nvSpPr>
        <p:spPr>
          <a:xfrm>
            <a:off x="6126480" y="3728414"/>
            <a:ext cx="1373400" cy="646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NODE.JS</a:t>
            </a: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PHP</a:t>
            </a:r>
          </a:p>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GO … AND MORE</a:t>
            </a:r>
          </a:p>
        </p:txBody>
      </p:sp>
      <p:sp>
        <p:nvSpPr>
          <p:cNvPr id="623" name="Shape 623"/>
          <p:cNvSpPr txBox="1"/>
          <p:nvPr/>
        </p:nvSpPr>
        <p:spPr>
          <a:xfrm>
            <a:off x="6173642" y="1955535"/>
            <a:ext cx="12183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800" b="1" i="0" u="none" strike="noStrike" cap="none">
                <a:solidFill>
                  <a:schemeClr val="lt1"/>
                </a:solidFill>
                <a:latin typeface="Calibri"/>
                <a:ea typeface="Calibri"/>
                <a:cs typeface="Calibri"/>
                <a:sym typeface="Calibri"/>
              </a:rPr>
              <a:t>3</a:t>
            </a:r>
            <a:r>
              <a:rPr lang="en-US" sz="1800" b="1" i="0" u="none" strike="noStrike" cap="none" baseline="30000">
                <a:solidFill>
                  <a:schemeClr val="lt1"/>
                </a:solidFill>
                <a:latin typeface="Calibri"/>
                <a:ea typeface="Calibri"/>
                <a:cs typeface="Calibri"/>
                <a:sym typeface="Calibri"/>
              </a:rPr>
              <a:t>rd</a:t>
            </a:r>
            <a:r>
              <a:rPr lang="en-US" sz="1800" b="1" i="0" u="none" strike="noStrike" cap="none">
                <a:solidFill>
                  <a:schemeClr val="lt1"/>
                </a:solidFill>
                <a:latin typeface="Calibri"/>
                <a:ea typeface="Calibri"/>
                <a:cs typeface="Calibri"/>
                <a:sym typeface="Calibri"/>
              </a:rPr>
              <a:t> PARTY</a:t>
            </a:r>
          </a:p>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(BUILDPACKS)</a:t>
            </a:r>
          </a:p>
        </p:txBody>
      </p:sp>
    </p:spTree>
    <p:extLst>
      <p:ext uri="{BB962C8B-B14F-4D97-AF65-F5344CB8AC3E}">
        <p14:creationId xmlns:p14="http://schemas.microsoft.com/office/powerpoint/2010/main" val="3972150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noChangeArrowheads="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square" lIns="91425" tIns="91425" rIns="91425" bIns="91425" numCol="1" anchor="ctr" anchorCtr="0" compatLnSpc="1">
            <a:prstTxWarp prst="textNoShape">
              <a:avLst/>
            </a:prstTxWarp>
          </a:bodyPr>
          <a:lstStyle/>
          <a:p>
            <a:pPr algn="l">
              <a:defRPr/>
            </a:pPr>
            <a:r>
              <a:rPr lang="en-US" sz="2800" b="1" smtClean="0">
                <a:solidFill>
                  <a:srgbClr val="00A689"/>
                </a:solidFill>
                <a:cs typeface="+mj-cs"/>
              </a:rPr>
              <a:t>Choosing Candidate Apps</a:t>
            </a:r>
          </a:p>
        </p:txBody>
      </p:sp>
      <p:pic>
        <p:nvPicPr>
          <p:cNvPr id="8195" name="Shape 5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8196" name="AutoShape 4"/>
          <p:cNvSpPr>
            <a:spLocks noChangeArrowheads="1"/>
          </p:cNvSpPr>
          <p:nvPr/>
        </p:nvSpPr>
        <p:spPr bwMode="auto">
          <a:xfrm flipV="1">
            <a:off x="3746500" y="1971675"/>
            <a:ext cx="1612900" cy="121443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881">
              <a:alpha val="5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8197" name="AutoShape 5"/>
          <p:cNvSpPr>
            <a:spLocks noChangeArrowheads="1"/>
          </p:cNvSpPr>
          <p:nvPr/>
        </p:nvSpPr>
        <p:spPr bwMode="auto">
          <a:xfrm rot="13800000" flipH="1" flipV="1">
            <a:off x="4933950" y="1220788"/>
            <a:ext cx="847725" cy="2635250"/>
          </a:xfrm>
          <a:prstGeom prst="flowChartManualInput">
            <a:avLst/>
          </a:prstGeom>
          <a:gradFill rotWithShape="0">
            <a:gsLst>
              <a:gs pos="0">
                <a:srgbClr val="008881">
                  <a:gamma/>
                  <a:tint val="0"/>
                  <a:invGamma/>
                  <a:alpha val="31999"/>
                </a:srgbClr>
              </a:gs>
              <a:gs pos="100000">
                <a:srgbClr val="008881">
                  <a:alpha val="50999"/>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8198" name="AutoShape 6"/>
          <p:cNvSpPr>
            <a:spLocks noChangeArrowheads="1"/>
          </p:cNvSpPr>
          <p:nvPr/>
        </p:nvSpPr>
        <p:spPr bwMode="auto">
          <a:xfrm rot="2700000">
            <a:off x="2563813" y="2063750"/>
            <a:ext cx="2338387" cy="1033463"/>
          </a:xfrm>
          <a:prstGeom prst="flowChartManualInput">
            <a:avLst/>
          </a:prstGeom>
          <a:gradFill rotWithShape="0">
            <a:gsLst>
              <a:gs pos="0">
                <a:srgbClr val="008881">
                  <a:alpha val="50999"/>
                </a:srgbClr>
              </a:gs>
              <a:gs pos="100000">
                <a:srgbClr val="008881">
                  <a:gamma/>
                  <a:tint val="0"/>
                  <a:invGamma/>
                  <a:alpha val="31999"/>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grpSp>
        <p:nvGrpSpPr>
          <p:cNvPr id="8199" name="Group 6"/>
          <p:cNvGrpSpPr>
            <a:grpSpLocks noChangeAspect="1"/>
          </p:cNvGrpSpPr>
          <p:nvPr/>
        </p:nvGrpSpPr>
        <p:grpSpPr bwMode="auto">
          <a:xfrm>
            <a:off x="2193925" y="1076325"/>
            <a:ext cx="4756150" cy="1281113"/>
            <a:chOff x="0" y="0"/>
            <a:chExt cx="4756298" cy="1280160"/>
          </a:xfrm>
        </p:grpSpPr>
        <p:sp>
          <p:nvSpPr>
            <p:cNvPr id="8200" name="Oval 3"/>
            <p:cNvSpPr>
              <a:spLocks noChangeAspect="1" noChangeArrowheads="1"/>
            </p:cNvSpPr>
            <p:nvPr/>
          </p:nvSpPr>
          <p:spPr bwMode="auto">
            <a:xfrm>
              <a:off x="0" y="0"/>
              <a:ext cx="1279565" cy="1280160"/>
            </a:xfrm>
            <a:prstGeom prst="ellipse">
              <a:avLst/>
            </a:prstGeom>
            <a:solidFill>
              <a:srgbClr val="00888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46990" rIns="0" bIns="46990" anchor="ctr"/>
            <a:lstStyle/>
            <a:p>
              <a:pPr algn="ctr">
                <a:defRPr/>
              </a:pPr>
              <a:r>
                <a:rPr lang="en-US" sz="1600" b="1">
                  <a:solidFill>
                    <a:schemeClr val="bg1"/>
                  </a:solidFill>
                  <a:latin typeface="Calibri" charset="0"/>
                  <a:ea typeface="ＭＳ Ｐゴシック" charset="0"/>
                  <a:cs typeface="Arial" charset="0"/>
                  <a:sym typeface="Calibri" charset="0"/>
                </a:rPr>
                <a:t>BUSINESS</a:t>
              </a:r>
            </a:p>
          </p:txBody>
        </p:sp>
        <p:sp>
          <p:nvSpPr>
            <p:cNvPr id="8201" name="Oval 4"/>
            <p:cNvSpPr>
              <a:spLocks noChangeAspect="1" noChangeArrowheads="1"/>
            </p:cNvSpPr>
            <p:nvPr/>
          </p:nvSpPr>
          <p:spPr bwMode="auto">
            <a:xfrm>
              <a:off x="1738367" y="0"/>
              <a:ext cx="1279565" cy="1280160"/>
            </a:xfrm>
            <a:prstGeom prst="ellipse">
              <a:avLst/>
            </a:prstGeom>
            <a:solidFill>
              <a:srgbClr val="00888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46990" rIns="0" bIns="46990" anchor="ctr"/>
            <a:lstStyle/>
            <a:p>
              <a:pPr algn="ctr">
                <a:defRPr/>
              </a:pPr>
              <a:r>
                <a:rPr lang="en-US" sz="1600" b="1">
                  <a:solidFill>
                    <a:schemeClr val="bg1"/>
                  </a:solidFill>
                  <a:latin typeface="Calibri" charset="0"/>
                  <a:ea typeface="ＭＳ Ｐゴシック" charset="0"/>
                  <a:cs typeface="Arial" charset="0"/>
                  <a:sym typeface="Calibri" charset="0"/>
                </a:rPr>
                <a:t>ECONOMIC</a:t>
              </a:r>
            </a:p>
          </p:txBody>
        </p:sp>
        <p:sp>
          <p:nvSpPr>
            <p:cNvPr id="8202" name="Oval 5"/>
            <p:cNvSpPr>
              <a:spLocks noChangeAspect="1" noChangeArrowheads="1"/>
            </p:cNvSpPr>
            <p:nvPr/>
          </p:nvSpPr>
          <p:spPr bwMode="auto">
            <a:xfrm>
              <a:off x="3476733" y="0"/>
              <a:ext cx="1279565" cy="1280160"/>
            </a:xfrm>
            <a:prstGeom prst="ellipse">
              <a:avLst/>
            </a:prstGeom>
            <a:solidFill>
              <a:srgbClr val="00888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46990" rIns="0" bIns="46990" anchor="ctr"/>
            <a:lstStyle/>
            <a:p>
              <a:pPr algn="ctr">
                <a:defRPr/>
              </a:pPr>
              <a:r>
                <a:rPr lang="en-US" sz="1600" b="1">
                  <a:solidFill>
                    <a:schemeClr val="bg1"/>
                  </a:solidFill>
                  <a:latin typeface="Calibri" charset="0"/>
                  <a:ea typeface="ＭＳ Ｐゴシック" charset="0"/>
                  <a:cs typeface="Arial" charset="0"/>
                  <a:sym typeface="Calibri" charset="0"/>
                </a:rPr>
                <a:t>TECHNICAL</a:t>
              </a:r>
            </a:p>
          </p:txBody>
        </p:sp>
      </p:grpSp>
      <p:pic>
        <p:nvPicPr>
          <p:cNvPr id="8203" name="Picture 11" descr="PivotalCloudFoundry-Logo-Vertical-On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463" y="4556125"/>
            <a:ext cx="68897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8204" name="Straight Connector 13"/>
          <p:cNvSpPr>
            <a:spLocks noChangeShapeType="1"/>
          </p:cNvSpPr>
          <p:nvPr/>
        </p:nvSpPr>
        <p:spPr bwMode="auto">
          <a:xfrm flipH="1">
            <a:off x="1860550" y="2219325"/>
            <a:ext cx="1039813" cy="709613"/>
          </a:xfrm>
          <a:prstGeom prst="line">
            <a:avLst/>
          </a:prstGeom>
          <a:noFill/>
          <a:ln w="12700" cap="flat" cmpd="sng">
            <a:solidFill>
              <a:srgbClr val="969696"/>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8205" name="Straight Connector 15"/>
          <p:cNvSpPr>
            <a:spLocks noChangeShapeType="1"/>
          </p:cNvSpPr>
          <p:nvPr/>
        </p:nvSpPr>
        <p:spPr bwMode="auto">
          <a:xfrm flipV="1">
            <a:off x="4552950" y="682625"/>
            <a:ext cx="800100" cy="746125"/>
          </a:xfrm>
          <a:prstGeom prst="line">
            <a:avLst/>
          </a:prstGeom>
          <a:noFill/>
          <a:ln w="12700" cap="flat" cmpd="sng">
            <a:solidFill>
              <a:srgbClr val="969696"/>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8206" name="Straight Connector 18"/>
          <p:cNvSpPr>
            <a:spLocks noChangeShapeType="1"/>
          </p:cNvSpPr>
          <p:nvPr/>
        </p:nvSpPr>
        <p:spPr bwMode="auto">
          <a:xfrm>
            <a:off x="6292850" y="2219325"/>
            <a:ext cx="1212850" cy="711200"/>
          </a:xfrm>
          <a:prstGeom prst="line">
            <a:avLst/>
          </a:prstGeom>
          <a:noFill/>
          <a:ln w="12700" cap="flat" cmpd="sng">
            <a:solidFill>
              <a:srgbClr val="969696"/>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8207" name="Rectangle 21"/>
          <p:cNvSpPr>
            <a:spLocks noChangeArrowheads="1"/>
          </p:cNvSpPr>
          <p:nvPr/>
        </p:nvSpPr>
        <p:spPr bwMode="auto">
          <a:xfrm>
            <a:off x="6054725" y="2930525"/>
            <a:ext cx="2900363" cy="1016000"/>
          </a:xfrm>
          <a:prstGeom prst="rect">
            <a:avLst/>
          </a:prstGeom>
          <a:noFill/>
          <a:ln w="9525" cap="flat"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171450" indent="-171450">
              <a:buFont typeface="Arial" charset="0"/>
              <a:buChar char="•"/>
              <a:defRPr/>
            </a:pPr>
            <a:r>
              <a:rPr lang="en-US" sz="1200">
                <a:solidFill>
                  <a:srgbClr val="969696"/>
                </a:solidFill>
                <a:latin typeface="Calibri" charset="0"/>
                <a:ea typeface="ＭＳ Ｐゴシック" charset="0"/>
                <a:sym typeface="Calibri" charset="0"/>
              </a:rPr>
              <a:t>Codebase</a:t>
            </a:r>
          </a:p>
          <a:p>
            <a:pPr marL="171450" indent="-171450">
              <a:buFont typeface="Arial" charset="0"/>
              <a:buChar char="•"/>
              <a:defRPr/>
            </a:pPr>
            <a:r>
              <a:rPr lang="en-US" sz="1200">
                <a:solidFill>
                  <a:srgbClr val="969696"/>
                </a:solidFill>
                <a:latin typeface="Calibri" charset="0"/>
                <a:ea typeface="ＭＳ Ｐゴシック" charset="0"/>
                <a:sym typeface="Calibri" charset="0"/>
              </a:rPr>
              <a:t>Suitable framework / runtime</a:t>
            </a:r>
          </a:p>
          <a:p>
            <a:pPr marL="171450" indent="-171450">
              <a:buFont typeface="Arial" charset="0"/>
              <a:buChar char="•"/>
              <a:defRPr/>
            </a:pPr>
            <a:r>
              <a:rPr lang="en-US" sz="1200">
                <a:solidFill>
                  <a:srgbClr val="969696"/>
                </a:solidFill>
                <a:latin typeface="Calibri" charset="0"/>
                <a:ea typeface="ＭＳ Ｐゴシック" charset="0"/>
                <a:sym typeface="Calibri" charset="0"/>
              </a:rPr>
              <a:t>Relatively lightweight footprint</a:t>
            </a:r>
          </a:p>
          <a:p>
            <a:pPr marL="171450" indent="-171450">
              <a:buFont typeface="Arial" charset="0"/>
              <a:buChar char="•"/>
              <a:defRPr/>
            </a:pPr>
            <a:r>
              <a:rPr lang="en-US" sz="1200">
                <a:solidFill>
                  <a:srgbClr val="969696"/>
                </a:solidFill>
                <a:latin typeface="Calibri" charset="0"/>
                <a:ea typeface="ＭＳ Ｐゴシック" charset="0"/>
                <a:sym typeface="Calibri" charset="0"/>
              </a:rPr>
              <a:t>No </a:t>
            </a:r>
            <a:r>
              <a:rPr lang="en-US" sz="1200">
                <a:solidFill>
                  <a:srgbClr val="969696"/>
                </a:solidFill>
                <a:ea typeface="ＭＳ Ｐゴシック" charset="0"/>
                <a:sym typeface="Calibri" charset="0"/>
              </a:rPr>
              <a:t>“</a:t>
            </a:r>
            <a:r>
              <a:rPr lang="en-US" altLang="ja-JP" sz="1200">
                <a:solidFill>
                  <a:srgbClr val="969696"/>
                </a:solidFill>
                <a:latin typeface="Calibri" charset="0"/>
                <a:ea typeface="Calibri" charset="0"/>
                <a:cs typeface="Calibri" charset="0"/>
                <a:sym typeface="Calibri" charset="0"/>
              </a:rPr>
              <a:t>hard wire</a:t>
            </a:r>
            <a:r>
              <a:rPr lang="en-US" sz="1200">
                <a:solidFill>
                  <a:srgbClr val="969696"/>
                </a:solidFill>
                <a:ea typeface="Calibri" charset="0"/>
                <a:cs typeface="Calibri" charset="0"/>
                <a:sym typeface="Calibri" charset="0"/>
              </a:rPr>
              <a:t>”</a:t>
            </a:r>
            <a:r>
              <a:rPr lang="en-US" altLang="ja-JP" sz="1200">
                <a:solidFill>
                  <a:srgbClr val="969696"/>
                </a:solidFill>
                <a:latin typeface="Calibri" charset="0"/>
                <a:ea typeface="Calibri" charset="0"/>
                <a:cs typeface="Calibri" charset="0"/>
                <a:sym typeface="Calibri" charset="0"/>
              </a:rPr>
              <a:t> file system dependencies</a:t>
            </a:r>
            <a:endParaRPr lang="en-US" sz="1200">
              <a:solidFill>
                <a:srgbClr val="969696"/>
              </a:solidFill>
              <a:latin typeface="Calibri" charset="0"/>
              <a:ea typeface="Calibri" charset="0"/>
              <a:cs typeface="Calibri" charset="0"/>
              <a:sym typeface="Calibri" charset="0"/>
            </a:endParaRPr>
          </a:p>
          <a:p>
            <a:pPr marL="171450" indent="-171450">
              <a:buFont typeface="Arial" charset="0"/>
              <a:buChar char="•"/>
              <a:defRPr/>
            </a:pPr>
            <a:r>
              <a:rPr lang="en-US" sz="1200">
                <a:solidFill>
                  <a:srgbClr val="969696"/>
                </a:solidFill>
                <a:latin typeface="Calibri" charset="0"/>
                <a:ea typeface="Calibri" charset="0"/>
                <a:cs typeface="Calibri" charset="0"/>
                <a:sym typeface="Calibri" charset="0"/>
              </a:rPr>
              <a:t>Usage / workload</a:t>
            </a:r>
            <a:endParaRPr lang="en-US">
              <a:solidFill>
                <a:srgbClr val="969696"/>
              </a:solidFill>
              <a:ea typeface="Arial" charset="0"/>
              <a:cs typeface="Arial" charset="0"/>
            </a:endParaRPr>
          </a:p>
        </p:txBody>
      </p:sp>
      <p:sp>
        <p:nvSpPr>
          <p:cNvPr id="8208" name="Rectangle 25"/>
          <p:cNvSpPr>
            <a:spLocks noChangeArrowheads="1"/>
          </p:cNvSpPr>
          <p:nvPr/>
        </p:nvSpPr>
        <p:spPr bwMode="auto">
          <a:xfrm>
            <a:off x="822325" y="2928938"/>
            <a:ext cx="2076450" cy="1014412"/>
          </a:xfrm>
          <a:prstGeom prst="rect">
            <a:avLst/>
          </a:prstGeom>
          <a:noFill/>
          <a:ln w="9525" cap="flat"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171450" indent="-171450">
              <a:buFont typeface="Arial" charset="0"/>
              <a:buChar char="•"/>
              <a:defRPr/>
            </a:pPr>
            <a:r>
              <a:rPr lang="en-US" sz="1200">
                <a:solidFill>
                  <a:srgbClr val="969696"/>
                </a:solidFill>
                <a:latin typeface="Calibri" charset="0"/>
                <a:ea typeface="ＭＳ Ｐゴシック" charset="0"/>
                <a:sym typeface="Calibri" charset="0"/>
              </a:rPr>
              <a:t>Business criticality </a:t>
            </a:r>
          </a:p>
          <a:p>
            <a:pPr marL="171450" indent="-171450">
              <a:buFont typeface="Arial" charset="0"/>
              <a:buChar char="•"/>
              <a:defRPr/>
            </a:pPr>
            <a:r>
              <a:rPr lang="en-US" sz="1200">
                <a:solidFill>
                  <a:srgbClr val="969696"/>
                </a:solidFill>
                <a:latin typeface="Calibri" charset="0"/>
                <a:ea typeface="ＭＳ Ｐゴシック" charset="0"/>
                <a:sym typeface="Calibri" charset="0"/>
              </a:rPr>
              <a:t>Risk tolerance</a:t>
            </a:r>
          </a:p>
          <a:p>
            <a:pPr marL="171450" indent="-171450">
              <a:buFont typeface="Arial" charset="0"/>
              <a:buChar char="•"/>
              <a:defRPr/>
            </a:pPr>
            <a:r>
              <a:rPr lang="en-US" sz="1200">
                <a:solidFill>
                  <a:srgbClr val="969696"/>
                </a:solidFill>
                <a:latin typeface="Calibri" charset="0"/>
                <a:ea typeface="ＭＳ Ｐゴシック" charset="0"/>
                <a:sym typeface="Calibri" charset="0"/>
              </a:rPr>
              <a:t>Change frequency</a:t>
            </a:r>
          </a:p>
          <a:p>
            <a:pPr marL="171450" indent="-171450">
              <a:buFont typeface="Arial" charset="0"/>
              <a:buChar char="•"/>
              <a:defRPr/>
            </a:pPr>
            <a:r>
              <a:rPr lang="en-US" sz="1200">
                <a:solidFill>
                  <a:srgbClr val="969696"/>
                </a:solidFill>
                <a:latin typeface="Calibri" charset="0"/>
                <a:ea typeface="ＭＳ Ｐゴシック" charset="0"/>
                <a:sym typeface="Calibri" charset="0"/>
              </a:rPr>
              <a:t>Lifecycle stage</a:t>
            </a:r>
          </a:p>
          <a:p>
            <a:pPr marL="171450" indent="-171450">
              <a:buFont typeface="Arial" charset="0"/>
              <a:buChar char="•"/>
              <a:defRPr/>
            </a:pPr>
            <a:r>
              <a:rPr lang="en-US" sz="1200">
                <a:solidFill>
                  <a:srgbClr val="969696"/>
                </a:solidFill>
                <a:latin typeface="Calibri" charset="0"/>
                <a:ea typeface="ＭＳ Ｐゴシック" charset="0"/>
                <a:sym typeface="Calibri" charset="0"/>
              </a:rPr>
              <a:t>Domain expert availability</a:t>
            </a:r>
          </a:p>
        </p:txBody>
      </p:sp>
      <p:sp>
        <p:nvSpPr>
          <p:cNvPr id="8209" name="Rectangle 26"/>
          <p:cNvSpPr>
            <a:spLocks noChangeArrowheads="1"/>
          </p:cNvSpPr>
          <p:nvPr/>
        </p:nvSpPr>
        <p:spPr bwMode="auto">
          <a:xfrm>
            <a:off x="5353050" y="234378"/>
            <a:ext cx="2259013" cy="646331"/>
          </a:xfrm>
          <a:prstGeom prst="rect">
            <a:avLst/>
          </a:prstGeom>
          <a:noFill/>
          <a:ln w="9525" cap="flat"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171450" indent="-171450">
              <a:buFont typeface="Arial" charset="0"/>
              <a:buChar char="•"/>
              <a:defRPr/>
            </a:pPr>
            <a:r>
              <a:rPr lang="en-US" sz="1200" dirty="0">
                <a:solidFill>
                  <a:srgbClr val="969696"/>
                </a:solidFill>
                <a:latin typeface="Calibri" charset="0"/>
                <a:ea typeface="ＭＳ Ｐゴシック" charset="0"/>
                <a:sym typeface="Calibri" charset="0"/>
              </a:rPr>
              <a:t>Licensing costs (HW / SW)</a:t>
            </a:r>
          </a:p>
          <a:p>
            <a:pPr marL="171450" indent="-171450">
              <a:buFont typeface="Arial" charset="0"/>
              <a:buChar char="•"/>
              <a:defRPr/>
            </a:pPr>
            <a:r>
              <a:rPr lang="en-US" sz="1200" dirty="0">
                <a:solidFill>
                  <a:srgbClr val="969696"/>
                </a:solidFill>
                <a:latin typeface="Calibri" charset="0"/>
                <a:ea typeface="ＭＳ Ｐゴシック" charset="0"/>
                <a:sym typeface="Calibri" charset="0"/>
              </a:rPr>
              <a:t>Time-to-market implications</a:t>
            </a:r>
          </a:p>
          <a:p>
            <a:pPr marL="171450" indent="-171450">
              <a:buFont typeface="Arial" charset="0"/>
              <a:buChar char="•"/>
              <a:defRPr/>
            </a:pPr>
            <a:r>
              <a:rPr lang="en-US" sz="1200" dirty="0">
                <a:solidFill>
                  <a:srgbClr val="969696"/>
                </a:solidFill>
                <a:latin typeface="Calibri" charset="0"/>
                <a:ea typeface="ＭＳ Ｐゴシック" charset="0"/>
                <a:sym typeface="Calibri" charset="0"/>
              </a:rPr>
              <a:t>Revenue impact-</a:t>
            </a:r>
            <a:r>
              <a:rPr lang="en-US" sz="1200" dirty="0" smtClean="0">
                <a:solidFill>
                  <a:srgbClr val="969696"/>
                </a:solidFill>
                <a:latin typeface="Calibri" charset="0"/>
                <a:ea typeface="ＭＳ Ｐゴシック" charset="0"/>
                <a:sym typeface="Calibri" charset="0"/>
              </a:rPr>
              <a:t>fullness</a:t>
            </a:r>
          </a:p>
        </p:txBody>
      </p:sp>
      <p:pic>
        <p:nvPicPr>
          <p:cNvPr id="2" name="Picture 18" descr="fu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1675" y="2963863"/>
            <a:ext cx="2676525"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60925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27"/>
        <p:cNvGrpSpPr/>
        <p:nvPr/>
      </p:nvGrpSpPr>
      <p:grpSpPr>
        <a:xfrm>
          <a:off x="0" y="0"/>
          <a:ext cx="0" cy="0"/>
          <a:chOff x="0" y="0"/>
          <a:chExt cx="0" cy="0"/>
        </a:xfrm>
      </p:grpSpPr>
      <p:sp>
        <p:nvSpPr>
          <p:cNvPr id="628" name="Shape 628"/>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Don’t Plan Everything; Start Small and Let Your Work Inform the Strategy</a:t>
            </a:r>
          </a:p>
        </p:txBody>
      </p:sp>
      <p:sp>
        <p:nvSpPr>
          <p:cNvPr id="629" name="Shape 629"/>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How to Start – What To Do</a:t>
            </a:r>
          </a:p>
        </p:txBody>
      </p:sp>
      <p:sp>
        <p:nvSpPr>
          <p:cNvPr id="630" name="Shape 630"/>
          <p:cNvSpPr txBox="1">
            <a:spLocks noGrp="1"/>
          </p:cNvSpPr>
          <p:nvPr>
            <p:ph type="body" idx="2"/>
          </p:nvPr>
        </p:nvSpPr>
        <p:spPr>
          <a:xfrm>
            <a:off x="365759" y="1254125"/>
            <a:ext cx="4941600" cy="34836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Scope</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Prepare your initial list of apps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Get the right people in a room</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Define the business value to drive</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Snap Analysis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Look at suitability</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Decide on migration flows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Flag risks and assumptions</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Begin With a Time-Bound Pilot</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Designate the right people</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Work for 6 to 10 weeks on a backlog</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Translate work done into patterns cookbook</a:t>
            </a:r>
          </a:p>
        </p:txBody>
      </p:sp>
      <p:pic>
        <p:nvPicPr>
          <p:cNvPr id="631" name="Shape 631"/>
          <p:cNvPicPr preferRelativeResize="0"/>
          <p:nvPr/>
        </p:nvPicPr>
        <p:blipFill rotWithShape="1">
          <a:blip r:embed="rId3">
            <a:alphaModFix/>
          </a:blip>
          <a:srcRect/>
          <a:stretch/>
        </p:blipFill>
        <p:spPr>
          <a:xfrm>
            <a:off x="5436833" y="2239130"/>
            <a:ext cx="3341399" cy="2498399"/>
          </a:xfrm>
          <a:prstGeom prst="rect">
            <a:avLst/>
          </a:prstGeom>
          <a:noFill/>
          <a:ln>
            <a:noFill/>
          </a:ln>
        </p:spPr>
      </p:pic>
      <p:pic>
        <p:nvPicPr>
          <p:cNvPr id="632" name="Shape 632"/>
          <p:cNvPicPr preferRelativeResize="0"/>
          <p:nvPr/>
        </p:nvPicPr>
        <p:blipFill rotWithShape="1">
          <a:blip r:embed="rId4">
            <a:alphaModFix/>
          </a:blip>
          <a:srcRect/>
          <a:stretch/>
        </p:blipFill>
        <p:spPr>
          <a:xfrm>
            <a:off x="4572000" y="1269280"/>
            <a:ext cx="2777100" cy="2571900"/>
          </a:xfrm>
          <a:prstGeom prst="rect">
            <a:avLst/>
          </a:prstGeom>
          <a:noFill/>
          <a:ln>
            <a:noFill/>
          </a:ln>
        </p:spPr>
      </p:pic>
    </p:spTree>
    <p:extLst>
      <p:ext uri="{BB962C8B-B14F-4D97-AF65-F5344CB8AC3E}">
        <p14:creationId xmlns:p14="http://schemas.microsoft.com/office/powerpoint/2010/main" val="1354618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cxnSp>
        <p:nvCxnSpPr>
          <p:cNvPr id="637" name="Shape 637"/>
          <p:cNvCxnSpPr/>
          <p:nvPr/>
        </p:nvCxnSpPr>
        <p:spPr>
          <a:xfrm>
            <a:off x="6671181" y="2363032"/>
            <a:ext cx="365700" cy="0"/>
          </a:xfrm>
          <a:prstGeom prst="straightConnector1">
            <a:avLst/>
          </a:prstGeom>
          <a:noFill/>
          <a:ln w="9525" cap="flat" cmpd="sng">
            <a:solidFill>
              <a:srgbClr val="008673"/>
            </a:solidFill>
            <a:prstDash val="solid"/>
            <a:round/>
            <a:headEnd type="triangle" w="lg" len="lg"/>
            <a:tailEnd type="none" w="med" len="med"/>
          </a:ln>
        </p:spPr>
      </p:cxnSp>
      <p:sp>
        <p:nvSpPr>
          <p:cNvPr id="638" name="Shape 63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Replatform and Modernize</a:t>
            </a:r>
          </a:p>
        </p:txBody>
      </p:sp>
      <p:pic>
        <p:nvPicPr>
          <p:cNvPr id="639" name="Shape 639" descr="lift truck.jpg"/>
          <p:cNvPicPr preferRelativeResize="0"/>
          <p:nvPr/>
        </p:nvPicPr>
        <p:blipFill rotWithShape="1">
          <a:blip r:embed="rId3">
            <a:alphaModFix/>
          </a:blip>
          <a:srcRect/>
          <a:stretch/>
        </p:blipFill>
        <p:spPr>
          <a:xfrm>
            <a:off x="551439" y="1573849"/>
            <a:ext cx="1786200" cy="1676400"/>
          </a:xfrm>
          <a:prstGeom prst="rect">
            <a:avLst/>
          </a:prstGeom>
          <a:noFill/>
          <a:ln>
            <a:noFill/>
          </a:ln>
        </p:spPr>
      </p:pic>
      <p:sp>
        <p:nvSpPr>
          <p:cNvPr id="640" name="Shape 640"/>
          <p:cNvSpPr/>
          <p:nvPr/>
        </p:nvSpPr>
        <p:spPr>
          <a:xfrm>
            <a:off x="1830733" y="2031778"/>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41" name="Shape 641"/>
          <p:cNvSpPr/>
          <p:nvPr/>
        </p:nvSpPr>
        <p:spPr>
          <a:xfrm>
            <a:off x="1830733" y="2473853"/>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42" name="Shape 642"/>
          <p:cNvSpPr/>
          <p:nvPr/>
        </p:nvSpPr>
        <p:spPr>
          <a:xfrm>
            <a:off x="7196110" y="1736935"/>
            <a:ext cx="1302600" cy="1093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800" b="0" i="0" u="none" strike="noStrike" cap="none">
                <a:solidFill>
                  <a:schemeClr val="lt1"/>
                </a:solidFill>
                <a:latin typeface="Calibri"/>
                <a:ea typeface="Calibri"/>
                <a:cs typeface="Calibri"/>
                <a:sym typeface="Calibri"/>
              </a:rPr>
              <a:t>APP</a:t>
            </a:r>
          </a:p>
        </p:txBody>
      </p:sp>
      <p:sp>
        <p:nvSpPr>
          <p:cNvPr id="643" name="Shape 643"/>
          <p:cNvSpPr/>
          <p:nvPr/>
        </p:nvSpPr>
        <p:spPr>
          <a:xfrm rot="3215202">
            <a:off x="6722466" y="1479440"/>
            <a:ext cx="1031492" cy="903387"/>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44" name="Shape 644"/>
          <p:cNvPicPr preferRelativeResize="0"/>
          <p:nvPr/>
        </p:nvPicPr>
        <p:blipFill rotWithShape="1">
          <a:blip r:embed="rId4">
            <a:alphaModFix/>
          </a:blip>
          <a:srcRect/>
          <a:stretch/>
        </p:blipFill>
        <p:spPr>
          <a:xfrm rot="-7616546" flipH="1">
            <a:off x="6485842" y="1720396"/>
            <a:ext cx="1516441" cy="1516441"/>
          </a:xfrm>
          <a:prstGeom prst="rect">
            <a:avLst/>
          </a:prstGeom>
          <a:noFill/>
          <a:ln>
            <a:noFill/>
          </a:ln>
        </p:spPr>
      </p:pic>
      <p:sp>
        <p:nvSpPr>
          <p:cNvPr id="645" name="Shape 645"/>
          <p:cNvSpPr/>
          <p:nvPr/>
        </p:nvSpPr>
        <p:spPr>
          <a:xfrm>
            <a:off x="5585987" y="1886451"/>
            <a:ext cx="649200" cy="310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µService</a:t>
            </a:r>
          </a:p>
        </p:txBody>
      </p:sp>
      <p:sp>
        <p:nvSpPr>
          <p:cNvPr id="646" name="Shape 646"/>
          <p:cNvSpPr/>
          <p:nvPr/>
        </p:nvSpPr>
        <p:spPr>
          <a:xfrm>
            <a:off x="6014435" y="2223093"/>
            <a:ext cx="649200" cy="310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µService</a:t>
            </a:r>
          </a:p>
        </p:txBody>
      </p:sp>
      <p:sp>
        <p:nvSpPr>
          <p:cNvPr id="647" name="Shape 647"/>
          <p:cNvSpPr/>
          <p:nvPr/>
        </p:nvSpPr>
        <p:spPr>
          <a:xfrm>
            <a:off x="5303985" y="2412049"/>
            <a:ext cx="649200" cy="310500"/>
          </a:xfrm>
          <a:prstGeom prst="rect">
            <a:avLst/>
          </a:prstGeom>
          <a:solidFill>
            <a:srgbClr val="A5A5A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µService</a:t>
            </a:r>
          </a:p>
        </p:txBody>
      </p:sp>
      <p:sp>
        <p:nvSpPr>
          <p:cNvPr id="648" name="Shape 648"/>
          <p:cNvSpPr/>
          <p:nvPr/>
        </p:nvSpPr>
        <p:spPr>
          <a:xfrm rot="1083836">
            <a:off x="3461078" y="2087243"/>
            <a:ext cx="410219" cy="38688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49" name="Shape 649"/>
          <p:cNvSpPr/>
          <p:nvPr/>
        </p:nvSpPr>
        <p:spPr>
          <a:xfrm>
            <a:off x="3652369" y="2160115"/>
            <a:ext cx="746100" cy="727500"/>
          </a:xfrm>
          <a:prstGeom prst="ellips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0" name="Shape 650"/>
          <p:cNvSpPr/>
          <p:nvPr/>
        </p:nvSpPr>
        <p:spPr>
          <a:xfrm>
            <a:off x="4714439" y="2244522"/>
            <a:ext cx="746100" cy="727500"/>
          </a:xfrm>
          <a:prstGeom prst="ellips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651" name="Shape 651"/>
          <p:cNvCxnSpPr/>
          <p:nvPr/>
        </p:nvCxnSpPr>
        <p:spPr>
          <a:xfrm>
            <a:off x="6326185" y="2115649"/>
            <a:ext cx="365700" cy="0"/>
          </a:xfrm>
          <a:prstGeom prst="straightConnector1">
            <a:avLst/>
          </a:prstGeom>
          <a:noFill/>
          <a:ln w="9525" cap="flat" cmpd="sng">
            <a:solidFill>
              <a:srgbClr val="008673"/>
            </a:solidFill>
            <a:prstDash val="solid"/>
            <a:round/>
            <a:headEnd type="triangle" w="lg" len="lg"/>
            <a:tailEnd type="none" w="med" len="med"/>
          </a:ln>
        </p:spPr>
      </p:cxnSp>
      <p:sp>
        <p:nvSpPr>
          <p:cNvPr id="652" name="Shape 652"/>
          <p:cNvSpPr/>
          <p:nvPr/>
        </p:nvSpPr>
        <p:spPr>
          <a:xfrm>
            <a:off x="3157526" y="2450236"/>
            <a:ext cx="410399"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53" name="Shape 653"/>
          <p:cNvSpPr/>
          <p:nvPr/>
        </p:nvSpPr>
        <p:spPr>
          <a:xfrm rot="931178">
            <a:off x="3096780" y="2146641"/>
            <a:ext cx="410362" cy="386996"/>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cxnSp>
        <p:nvCxnSpPr>
          <p:cNvPr id="654" name="Shape 654"/>
          <p:cNvCxnSpPr/>
          <p:nvPr/>
        </p:nvCxnSpPr>
        <p:spPr>
          <a:xfrm>
            <a:off x="6121330" y="2666978"/>
            <a:ext cx="740999" cy="0"/>
          </a:xfrm>
          <a:prstGeom prst="straightConnector1">
            <a:avLst/>
          </a:prstGeom>
          <a:noFill/>
          <a:ln w="9525" cap="flat" cmpd="sng">
            <a:solidFill>
              <a:srgbClr val="008673"/>
            </a:solidFill>
            <a:prstDash val="solid"/>
            <a:round/>
            <a:headEnd type="triangle" w="lg" len="lg"/>
            <a:tailEnd type="none" w="med" len="med"/>
          </a:ln>
        </p:spPr>
      </p:cxnSp>
      <p:cxnSp>
        <p:nvCxnSpPr>
          <p:cNvPr id="655" name="Shape 655"/>
          <p:cNvCxnSpPr/>
          <p:nvPr/>
        </p:nvCxnSpPr>
        <p:spPr>
          <a:xfrm rot="10800000">
            <a:off x="2832539" y="2725565"/>
            <a:ext cx="274200" cy="2700"/>
          </a:xfrm>
          <a:prstGeom prst="straightConnector1">
            <a:avLst/>
          </a:prstGeom>
          <a:noFill/>
          <a:ln w="9525" cap="flat" cmpd="sng">
            <a:solidFill>
              <a:srgbClr val="008673"/>
            </a:solidFill>
            <a:prstDash val="solid"/>
            <a:round/>
            <a:headEnd type="triangle" w="lg" len="lg"/>
            <a:tailEnd type="none" w="med" len="med"/>
          </a:ln>
        </p:spPr>
      </p:cxnSp>
      <p:pic>
        <p:nvPicPr>
          <p:cNvPr id="656" name="Shape 656"/>
          <p:cNvPicPr preferRelativeResize="0"/>
          <p:nvPr/>
        </p:nvPicPr>
        <p:blipFill rotWithShape="1">
          <a:blip r:embed="rId5">
            <a:alphaModFix/>
          </a:blip>
          <a:srcRect/>
          <a:stretch/>
        </p:blipFill>
        <p:spPr>
          <a:xfrm>
            <a:off x="3564466" y="1388470"/>
            <a:ext cx="2248200" cy="1499100"/>
          </a:xfrm>
          <a:prstGeom prst="rect">
            <a:avLst/>
          </a:prstGeom>
          <a:noFill/>
          <a:ln>
            <a:noFill/>
          </a:ln>
        </p:spPr>
      </p:pic>
      <p:cxnSp>
        <p:nvCxnSpPr>
          <p:cNvPr id="657" name="Shape 657"/>
          <p:cNvCxnSpPr/>
          <p:nvPr/>
        </p:nvCxnSpPr>
        <p:spPr>
          <a:xfrm rot="10800000">
            <a:off x="2681766" y="2220393"/>
            <a:ext cx="274200" cy="2700"/>
          </a:xfrm>
          <a:prstGeom prst="straightConnector1">
            <a:avLst/>
          </a:prstGeom>
          <a:noFill/>
          <a:ln w="9525" cap="flat" cmpd="sng">
            <a:solidFill>
              <a:srgbClr val="008673"/>
            </a:solidFill>
            <a:prstDash val="solid"/>
            <a:round/>
            <a:headEnd type="triangle" w="lg" len="lg"/>
            <a:tailEnd type="none" w="med" len="med"/>
          </a:ln>
        </p:spPr>
      </p:cxnSp>
      <p:cxnSp>
        <p:nvCxnSpPr>
          <p:cNvPr id="658" name="Shape 658"/>
          <p:cNvCxnSpPr/>
          <p:nvPr/>
        </p:nvCxnSpPr>
        <p:spPr>
          <a:xfrm rot="10800000">
            <a:off x="2644657" y="2561521"/>
            <a:ext cx="274200" cy="2700"/>
          </a:xfrm>
          <a:prstGeom prst="straightConnector1">
            <a:avLst/>
          </a:prstGeom>
          <a:noFill/>
          <a:ln w="9525" cap="flat" cmpd="sng">
            <a:solidFill>
              <a:srgbClr val="008673"/>
            </a:solidFill>
            <a:prstDash val="solid"/>
            <a:round/>
            <a:headEnd type="triangle" w="lg" len="lg"/>
            <a:tailEnd type="none" w="med" len="med"/>
          </a:ln>
        </p:spPr>
      </p:cxnSp>
      <p:sp>
        <p:nvSpPr>
          <p:cNvPr id="659" name="Shape 659"/>
          <p:cNvSpPr/>
          <p:nvPr/>
        </p:nvSpPr>
        <p:spPr>
          <a:xfrm>
            <a:off x="365760" y="1023308"/>
            <a:ext cx="33807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APPLICATION REPLATFORMING</a:t>
            </a:r>
          </a:p>
        </p:txBody>
      </p:sp>
      <p:sp>
        <p:nvSpPr>
          <p:cNvPr id="660" name="Shape 660"/>
          <p:cNvSpPr/>
          <p:nvPr/>
        </p:nvSpPr>
        <p:spPr>
          <a:xfrm flipH="1">
            <a:off x="5390204" y="1023308"/>
            <a:ext cx="3383400" cy="489900"/>
          </a:xfrm>
          <a:prstGeom prst="chevron">
            <a:avLst>
              <a:gd name="adj" fmla="val 12673"/>
            </a:avLst>
          </a:prstGeom>
          <a:solidFill>
            <a:srgbClr val="00796E"/>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1" i="0" u="none" strike="noStrike" cap="none">
                <a:solidFill>
                  <a:srgbClr val="FFFFFF"/>
                </a:solidFill>
                <a:latin typeface="Calibri"/>
                <a:ea typeface="Calibri"/>
                <a:cs typeface="Calibri"/>
                <a:sym typeface="Calibri"/>
              </a:rPr>
              <a:t>APPLICATION MODERNIZATION</a:t>
            </a:r>
          </a:p>
        </p:txBody>
      </p:sp>
      <p:sp>
        <p:nvSpPr>
          <p:cNvPr id="661" name="Shape 661"/>
          <p:cNvSpPr/>
          <p:nvPr/>
        </p:nvSpPr>
        <p:spPr>
          <a:xfrm>
            <a:off x="943508" y="3288598"/>
            <a:ext cx="22254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1" u="none" strike="noStrike" cap="none">
                <a:solidFill>
                  <a:schemeClr val="dk2"/>
                </a:solidFill>
                <a:latin typeface="Calibri"/>
                <a:ea typeface="Calibri"/>
                <a:cs typeface="Calibri"/>
                <a:sym typeface="Calibri"/>
              </a:rPr>
              <a:t>The “Push” Approach</a:t>
            </a:r>
          </a:p>
        </p:txBody>
      </p:sp>
      <p:sp>
        <p:nvSpPr>
          <p:cNvPr id="662" name="Shape 662"/>
          <p:cNvSpPr/>
          <p:nvPr/>
        </p:nvSpPr>
        <p:spPr>
          <a:xfrm>
            <a:off x="6019817" y="3288598"/>
            <a:ext cx="2124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1" i="1" u="none" strike="noStrike" cap="none">
                <a:solidFill>
                  <a:schemeClr val="dk2"/>
                </a:solidFill>
                <a:latin typeface="Calibri"/>
                <a:ea typeface="Calibri"/>
                <a:cs typeface="Calibri"/>
                <a:sym typeface="Calibri"/>
              </a:rPr>
              <a:t>The “Pull” Approach</a:t>
            </a:r>
          </a:p>
        </p:txBody>
      </p:sp>
      <p:sp>
        <p:nvSpPr>
          <p:cNvPr id="663" name="Shape 663"/>
          <p:cNvSpPr/>
          <p:nvPr/>
        </p:nvSpPr>
        <p:spPr>
          <a:xfrm>
            <a:off x="596799" y="3635405"/>
            <a:ext cx="3849600" cy="13233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Push the app </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See what fails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Write a test</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Get the tests to pass </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Write down your recipes</a:t>
            </a:r>
          </a:p>
        </p:txBody>
      </p:sp>
      <p:sp>
        <p:nvSpPr>
          <p:cNvPr id="664" name="Shape 664"/>
          <p:cNvSpPr/>
          <p:nvPr/>
        </p:nvSpPr>
        <p:spPr>
          <a:xfrm>
            <a:off x="4975939" y="3635405"/>
            <a:ext cx="3846300" cy="13233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Build new features as microservices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Find the seams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Write tests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Refactor code around seams</a:t>
            </a:r>
          </a:p>
          <a:p>
            <a:pPr marL="228600" marR="0" lvl="0" indent="-228600" algn="l" rtl="0">
              <a:lnSpc>
                <a:spcPct val="100000"/>
              </a:lnSpc>
              <a:spcBef>
                <a:spcPts val="0"/>
              </a:spcBef>
              <a:spcAft>
                <a:spcPts val="0"/>
              </a:spcAft>
              <a:buClr>
                <a:schemeClr val="dk2"/>
              </a:buClr>
              <a:buSzPct val="100000"/>
              <a:buFont typeface="Arial"/>
              <a:buAutoNum type="arabicPeriod"/>
            </a:pPr>
            <a:r>
              <a:rPr lang="en-US" sz="1600" b="0" i="0" u="none" strike="noStrike" cap="none">
                <a:solidFill>
                  <a:schemeClr val="dk2"/>
                </a:solidFill>
                <a:latin typeface="Calibri"/>
                <a:ea typeface="Calibri"/>
                <a:cs typeface="Calibri"/>
                <a:sym typeface="Calibri"/>
              </a:rPr>
              <a:t>Get your tests to pass</a:t>
            </a:r>
          </a:p>
        </p:txBody>
      </p:sp>
      <p:sp>
        <p:nvSpPr>
          <p:cNvPr id="665" name="Shape 665"/>
          <p:cNvSpPr/>
          <p:nvPr/>
        </p:nvSpPr>
        <p:spPr>
          <a:xfrm>
            <a:off x="5585987" y="2722576"/>
            <a:ext cx="226500" cy="2493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6" name="Shape 666"/>
          <p:cNvSpPr/>
          <p:nvPr/>
        </p:nvSpPr>
        <p:spPr>
          <a:xfrm>
            <a:off x="2303075" y="2031778"/>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
        <p:nvSpPr>
          <p:cNvPr id="667" name="Shape 667"/>
          <p:cNvSpPr/>
          <p:nvPr/>
        </p:nvSpPr>
        <p:spPr>
          <a:xfrm>
            <a:off x="2303075" y="2473853"/>
            <a:ext cx="410400" cy="387000"/>
          </a:xfrm>
          <a:prstGeom prst="rect">
            <a:avLst/>
          </a:prstGeom>
          <a:solidFill>
            <a:srgbClr val="A5A5A5"/>
          </a:solid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100" b="0" i="0" u="none" strike="noStrike" cap="none">
                <a:solidFill>
                  <a:schemeClr val="lt1"/>
                </a:solidFill>
                <a:latin typeface="Calibri"/>
                <a:ea typeface="Calibri"/>
                <a:cs typeface="Calibri"/>
                <a:sym typeface="Calibri"/>
              </a:rPr>
              <a:t>APP</a:t>
            </a:r>
          </a:p>
        </p:txBody>
      </p:sp>
    </p:spTree>
    <p:extLst>
      <p:ext uri="{BB962C8B-B14F-4D97-AF65-F5344CB8AC3E}">
        <p14:creationId xmlns:p14="http://schemas.microsoft.com/office/powerpoint/2010/main" val="375475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9"/>
                                        </p:tgtEl>
                                        <p:attrNameLst>
                                          <p:attrName>style.visibility</p:attrName>
                                        </p:attrNameLst>
                                      </p:cBhvr>
                                      <p:to>
                                        <p:strVal val="visible"/>
                                      </p:to>
                                    </p:set>
                                    <p:animEffect transition="in" filter="fade">
                                      <p:cBhvr>
                                        <p:cTn id="11" dur="500"/>
                                        <p:tgtEl>
                                          <p:spTgt spid="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0"/>
                                        </p:tgtEl>
                                        <p:attrNameLst>
                                          <p:attrName>style.visibility</p:attrName>
                                        </p:attrNameLst>
                                      </p:cBhvr>
                                      <p:to>
                                        <p:strVal val="visible"/>
                                      </p:to>
                                    </p:set>
                                    <p:animEffect transition="in" filter="fade">
                                      <p:cBhvr>
                                        <p:cTn id="15" dur="500"/>
                                        <p:tgtEl>
                                          <p:spTgt spid="640"/>
                                        </p:tgtEl>
                                      </p:cBhvr>
                                    </p:animEffect>
                                  </p:childTnLst>
                                </p:cTn>
                              </p:par>
                              <p:par>
                                <p:cTn id="16" presetID="10" presetClass="entr" presetSubtype="0" fill="hold" nodeType="withEffect">
                                  <p:stCondLst>
                                    <p:cond delay="0"/>
                                  </p:stCondLst>
                                  <p:childTnLst>
                                    <p:set>
                                      <p:cBhvr>
                                        <p:cTn id="17" dur="1" fill="hold">
                                          <p:stCondLst>
                                            <p:cond delay="0"/>
                                          </p:stCondLst>
                                        </p:cTn>
                                        <p:tgtEl>
                                          <p:spTgt spid="666"/>
                                        </p:tgtEl>
                                        <p:attrNameLst>
                                          <p:attrName>style.visibility</p:attrName>
                                        </p:attrNameLst>
                                      </p:cBhvr>
                                      <p:to>
                                        <p:strVal val="visible"/>
                                      </p:to>
                                    </p:set>
                                    <p:animEffect transition="in" filter="fade">
                                      <p:cBhvr>
                                        <p:cTn id="18" dur="500"/>
                                        <p:tgtEl>
                                          <p:spTgt spid="666"/>
                                        </p:tgtEl>
                                      </p:cBhvr>
                                    </p:animEffect>
                                  </p:childTnLst>
                                </p:cTn>
                              </p:par>
                              <p:par>
                                <p:cTn id="19" presetID="10" presetClass="entr" presetSubtype="0" fill="hold" nodeType="withEffect">
                                  <p:stCondLst>
                                    <p:cond delay="0"/>
                                  </p:stCondLst>
                                  <p:childTnLst>
                                    <p:set>
                                      <p:cBhvr>
                                        <p:cTn id="20" dur="1" fill="hold">
                                          <p:stCondLst>
                                            <p:cond delay="0"/>
                                          </p:stCondLst>
                                        </p:cTn>
                                        <p:tgtEl>
                                          <p:spTgt spid="641"/>
                                        </p:tgtEl>
                                        <p:attrNameLst>
                                          <p:attrName>style.visibility</p:attrName>
                                        </p:attrNameLst>
                                      </p:cBhvr>
                                      <p:to>
                                        <p:strVal val="visible"/>
                                      </p:to>
                                    </p:set>
                                    <p:animEffect transition="in" filter="fade">
                                      <p:cBhvr>
                                        <p:cTn id="21" dur="500"/>
                                        <p:tgtEl>
                                          <p:spTgt spid="641"/>
                                        </p:tgtEl>
                                      </p:cBhvr>
                                    </p:animEffect>
                                  </p:childTnLst>
                                </p:cTn>
                              </p:par>
                              <p:par>
                                <p:cTn id="22" presetID="10" presetClass="entr" presetSubtype="0" fill="hold" nodeType="withEffect">
                                  <p:stCondLst>
                                    <p:cond delay="0"/>
                                  </p:stCondLst>
                                  <p:childTnLst>
                                    <p:set>
                                      <p:cBhvr>
                                        <p:cTn id="23" dur="1" fill="hold">
                                          <p:stCondLst>
                                            <p:cond delay="0"/>
                                          </p:stCondLst>
                                        </p:cTn>
                                        <p:tgtEl>
                                          <p:spTgt spid="667"/>
                                        </p:tgtEl>
                                        <p:attrNameLst>
                                          <p:attrName>style.visibility</p:attrName>
                                        </p:attrNameLst>
                                      </p:cBhvr>
                                      <p:to>
                                        <p:strVal val="visible"/>
                                      </p:to>
                                    </p:set>
                                    <p:animEffect transition="in" filter="fade">
                                      <p:cBhvr>
                                        <p:cTn id="24" dur="500"/>
                                        <p:tgtEl>
                                          <p:spTgt spid="66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657"/>
                                        </p:tgtEl>
                                        <p:attrNameLst>
                                          <p:attrName>style.visibility</p:attrName>
                                        </p:attrNameLst>
                                      </p:cBhvr>
                                      <p:to>
                                        <p:strVal val="visible"/>
                                      </p:to>
                                    </p:set>
                                    <p:animEffect transition="in" filter="fade">
                                      <p:cBhvr>
                                        <p:cTn id="28" dur="500"/>
                                        <p:tgtEl>
                                          <p:spTgt spid="657"/>
                                        </p:tgtEl>
                                      </p:cBhvr>
                                    </p:animEffect>
                                  </p:childTnLst>
                                </p:cTn>
                              </p:par>
                              <p:par>
                                <p:cTn id="29" presetID="10" presetClass="entr" presetSubtype="0" fill="hold" nodeType="withEffect">
                                  <p:stCondLst>
                                    <p:cond delay="0"/>
                                  </p:stCondLst>
                                  <p:childTnLst>
                                    <p:set>
                                      <p:cBhvr>
                                        <p:cTn id="30" dur="1" fill="hold">
                                          <p:stCondLst>
                                            <p:cond delay="0"/>
                                          </p:stCondLst>
                                        </p:cTn>
                                        <p:tgtEl>
                                          <p:spTgt spid="658"/>
                                        </p:tgtEl>
                                        <p:attrNameLst>
                                          <p:attrName>style.visibility</p:attrName>
                                        </p:attrNameLst>
                                      </p:cBhvr>
                                      <p:to>
                                        <p:strVal val="visible"/>
                                      </p:to>
                                    </p:set>
                                    <p:animEffect transition="in" filter="fade">
                                      <p:cBhvr>
                                        <p:cTn id="31" dur="500"/>
                                        <p:tgtEl>
                                          <p:spTgt spid="658"/>
                                        </p:tgtEl>
                                      </p:cBhvr>
                                    </p:animEffect>
                                  </p:childTnLst>
                                </p:cTn>
                              </p:par>
                              <p:par>
                                <p:cTn id="32" presetID="10" presetClass="entr" presetSubtype="0" fill="hold" nodeType="withEffect">
                                  <p:stCondLst>
                                    <p:cond delay="0"/>
                                  </p:stCondLst>
                                  <p:childTnLst>
                                    <p:set>
                                      <p:cBhvr>
                                        <p:cTn id="33" dur="1" fill="hold">
                                          <p:stCondLst>
                                            <p:cond delay="0"/>
                                          </p:stCondLst>
                                        </p:cTn>
                                        <p:tgtEl>
                                          <p:spTgt spid="655"/>
                                        </p:tgtEl>
                                        <p:attrNameLst>
                                          <p:attrName>style.visibility</p:attrName>
                                        </p:attrNameLst>
                                      </p:cBhvr>
                                      <p:to>
                                        <p:strVal val="visible"/>
                                      </p:to>
                                    </p:set>
                                    <p:animEffect transition="in" filter="fade">
                                      <p:cBhvr>
                                        <p:cTn id="34" dur="500"/>
                                        <p:tgtEl>
                                          <p:spTgt spid="655"/>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648"/>
                                        </p:tgtEl>
                                        <p:attrNameLst>
                                          <p:attrName>style.visibility</p:attrName>
                                        </p:attrNameLst>
                                      </p:cBhvr>
                                      <p:to>
                                        <p:strVal val="visible"/>
                                      </p:to>
                                    </p:set>
                                    <p:animEffect transition="in" filter="fade">
                                      <p:cBhvr>
                                        <p:cTn id="38" dur="500"/>
                                        <p:tgtEl>
                                          <p:spTgt spid="648"/>
                                        </p:tgtEl>
                                      </p:cBhvr>
                                    </p:animEffect>
                                  </p:childTnLst>
                                </p:cTn>
                              </p:par>
                              <p:par>
                                <p:cTn id="39" presetID="10" presetClass="entr" presetSubtype="0" fill="hold" nodeType="withEffect">
                                  <p:stCondLst>
                                    <p:cond delay="0"/>
                                  </p:stCondLst>
                                  <p:childTnLst>
                                    <p:set>
                                      <p:cBhvr>
                                        <p:cTn id="40" dur="1" fill="hold">
                                          <p:stCondLst>
                                            <p:cond delay="0"/>
                                          </p:stCondLst>
                                        </p:cTn>
                                        <p:tgtEl>
                                          <p:spTgt spid="653"/>
                                        </p:tgtEl>
                                        <p:attrNameLst>
                                          <p:attrName>style.visibility</p:attrName>
                                        </p:attrNameLst>
                                      </p:cBhvr>
                                      <p:to>
                                        <p:strVal val="visible"/>
                                      </p:to>
                                    </p:set>
                                    <p:animEffect transition="in" filter="fade">
                                      <p:cBhvr>
                                        <p:cTn id="41" dur="500"/>
                                        <p:tgtEl>
                                          <p:spTgt spid="653"/>
                                        </p:tgtEl>
                                      </p:cBhvr>
                                    </p:animEffect>
                                  </p:childTnLst>
                                </p:cTn>
                              </p:par>
                              <p:par>
                                <p:cTn id="42" presetID="10" presetClass="entr" presetSubtype="0" fill="hold" nodeType="withEffect">
                                  <p:stCondLst>
                                    <p:cond delay="0"/>
                                  </p:stCondLst>
                                  <p:childTnLst>
                                    <p:set>
                                      <p:cBhvr>
                                        <p:cTn id="43" dur="1" fill="hold">
                                          <p:stCondLst>
                                            <p:cond delay="0"/>
                                          </p:stCondLst>
                                        </p:cTn>
                                        <p:tgtEl>
                                          <p:spTgt spid="652"/>
                                        </p:tgtEl>
                                        <p:attrNameLst>
                                          <p:attrName>style.visibility</p:attrName>
                                        </p:attrNameLst>
                                      </p:cBhvr>
                                      <p:to>
                                        <p:strVal val="visible"/>
                                      </p:to>
                                    </p:set>
                                    <p:animEffect transition="in" filter="fade">
                                      <p:cBhvr>
                                        <p:cTn id="44" dur="500"/>
                                        <p:tgtEl>
                                          <p:spTgt spid="652"/>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661"/>
                                        </p:tgtEl>
                                        <p:attrNameLst>
                                          <p:attrName>style.visibility</p:attrName>
                                        </p:attrNameLst>
                                      </p:cBhvr>
                                      <p:to>
                                        <p:strVal val="visible"/>
                                      </p:to>
                                    </p:set>
                                    <p:animEffect transition="in" filter="fade">
                                      <p:cBhvr>
                                        <p:cTn id="48" dur="500"/>
                                        <p:tgtEl>
                                          <p:spTgt spid="661"/>
                                        </p:tgtEl>
                                      </p:cBhvr>
                                    </p:animEffect>
                                  </p:childTnLst>
                                </p:cTn>
                              </p:par>
                              <p:par>
                                <p:cTn id="49" presetID="10" presetClass="entr" presetSubtype="0" fill="hold" nodeType="withEffect">
                                  <p:stCondLst>
                                    <p:cond delay="0"/>
                                  </p:stCondLst>
                                  <p:childTnLst>
                                    <p:set>
                                      <p:cBhvr>
                                        <p:cTn id="50" dur="1" fill="hold">
                                          <p:stCondLst>
                                            <p:cond delay="0"/>
                                          </p:stCondLst>
                                        </p:cTn>
                                        <p:tgtEl>
                                          <p:spTgt spid="663"/>
                                        </p:tgtEl>
                                        <p:attrNameLst>
                                          <p:attrName>style.visibility</p:attrName>
                                        </p:attrNameLst>
                                      </p:cBhvr>
                                      <p:to>
                                        <p:strVal val="visible"/>
                                      </p:to>
                                    </p:set>
                                    <p:animEffect transition="in" filter="fade">
                                      <p:cBhvr>
                                        <p:cTn id="51" dur="500"/>
                                        <p:tgtEl>
                                          <p:spTgt spid="66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60"/>
                                        </p:tgtEl>
                                        <p:attrNameLst>
                                          <p:attrName>style.visibility</p:attrName>
                                        </p:attrNameLst>
                                      </p:cBhvr>
                                      <p:to>
                                        <p:strVal val="visible"/>
                                      </p:to>
                                    </p:set>
                                    <p:animEffect transition="in" filter="fade">
                                      <p:cBhvr>
                                        <p:cTn id="56" dur="500"/>
                                        <p:tgtEl>
                                          <p:spTgt spid="660"/>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642"/>
                                        </p:tgtEl>
                                        <p:attrNameLst>
                                          <p:attrName>style.visibility</p:attrName>
                                        </p:attrNameLst>
                                      </p:cBhvr>
                                      <p:to>
                                        <p:strVal val="visible"/>
                                      </p:to>
                                    </p:set>
                                    <p:animEffect transition="in" filter="fade">
                                      <p:cBhvr>
                                        <p:cTn id="60" dur="500"/>
                                        <p:tgtEl>
                                          <p:spTgt spid="642"/>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643"/>
                                        </p:tgtEl>
                                        <p:attrNameLst>
                                          <p:attrName>style.visibility</p:attrName>
                                        </p:attrNameLst>
                                      </p:cBhvr>
                                      <p:to>
                                        <p:strVal val="visible"/>
                                      </p:to>
                                    </p:set>
                                    <p:animEffect transition="in" filter="fade">
                                      <p:cBhvr>
                                        <p:cTn id="64" dur="500"/>
                                        <p:tgtEl>
                                          <p:spTgt spid="643"/>
                                        </p:tgtEl>
                                      </p:cBhvr>
                                    </p:animEffect>
                                  </p:childTnLst>
                                </p:cTn>
                              </p:par>
                              <p:par>
                                <p:cTn id="65" presetID="10" presetClass="entr" presetSubtype="0" fill="hold" nodeType="withEffect">
                                  <p:stCondLst>
                                    <p:cond delay="0"/>
                                  </p:stCondLst>
                                  <p:childTnLst>
                                    <p:set>
                                      <p:cBhvr>
                                        <p:cTn id="66" dur="1" fill="hold">
                                          <p:stCondLst>
                                            <p:cond delay="0"/>
                                          </p:stCondLst>
                                        </p:cTn>
                                        <p:tgtEl>
                                          <p:spTgt spid="644"/>
                                        </p:tgtEl>
                                        <p:attrNameLst>
                                          <p:attrName>style.visibility</p:attrName>
                                        </p:attrNameLst>
                                      </p:cBhvr>
                                      <p:to>
                                        <p:strVal val="visible"/>
                                      </p:to>
                                    </p:set>
                                    <p:animEffect transition="in" filter="fade">
                                      <p:cBhvr>
                                        <p:cTn id="67" dur="500"/>
                                        <p:tgtEl>
                                          <p:spTgt spid="644"/>
                                        </p:tgtEl>
                                      </p:cBhvr>
                                    </p:animEffect>
                                  </p:childTnLst>
                                </p:cTn>
                              </p:par>
                            </p:childTnLst>
                          </p:cTn>
                        </p:par>
                        <p:par>
                          <p:cTn id="68" fill="hold">
                            <p:stCondLst>
                              <p:cond delay="1500"/>
                            </p:stCondLst>
                            <p:childTnLst>
                              <p:par>
                                <p:cTn id="69" presetID="10" presetClass="entr" presetSubtype="0" fill="hold" nodeType="afterEffect">
                                  <p:stCondLst>
                                    <p:cond delay="0"/>
                                  </p:stCondLst>
                                  <p:childTnLst>
                                    <p:set>
                                      <p:cBhvr>
                                        <p:cTn id="70" dur="1" fill="hold">
                                          <p:stCondLst>
                                            <p:cond delay="0"/>
                                          </p:stCondLst>
                                        </p:cTn>
                                        <p:tgtEl>
                                          <p:spTgt spid="637"/>
                                        </p:tgtEl>
                                        <p:attrNameLst>
                                          <p:attrName>style.visibility</p:attrName>
                                        </p:attrNameLst>
                                      </p:cBhvr>
                                      <p:to>
                                        <p:strVal val="visible"/>
                                      </p:to>
                                    </p:set>
                                    <p:animEffect transition="in" filter="fade">
                                      <p:cBhvr>
                                        <p:cTn id="71" dur="500"/>
                                        <p:tgtEl>
                                          <p:spTgt spid="637"/>
                                        </p:tgtEl>
                                      </p:cBhvr>
                                    </p:animEffect>
                                  </p:childTnLst>
                                </p:cTn>
                              </p:par>
                              <p:par>
                                <p:cTn id="72" presetID="10" presetClass="entr" presetSubtype="0" fill="hold" nodeType="withEffect">
                                  <p:stCondLst>
                                    <p:cond delay="0"/>
                                  </p:stCondLst>
                                  <p:childTnLst>
                                    <p:set>
                                      <p:cBhvr>
                                        <p:cTn id="73" dur="1" fill="hold">
                                          <p:stCondLst>
                                            <p:cond delay="0"/>
                                          </p:stCondLst>
                                        </p:cTn>
                                        <p:tgtEl>
                                          <p:spTgt spid="651"/>
                                        </p:tgtEl>
                                        <p:attrNameLst>
                                          <p:attrName>style.visibility</p:attrName>
                                        </p:attrNameLst>
                                      </p:cBhvr>
                                      <p:to>
                                        <p:strVal val="visible"/>
                                      </p:to>
                                    </p:set>
                                    <p:animEffect transition="in" filter="fade">
                                      <p:cBhvr>
                                        <p:cTn id="74" dur="500"/>
                                        <p:tgtEl>
                                          <p:spTgt spid="651"/>
                                        </p:tgtEl>
                                      </p:cBhvr>
                                    </p:animEffect>
                                  </p:childTnLst>
                                </p:cTn>
                              </p:par>
                              <p:par>
                                <p:cTn id="75" presetID="10" presetClass="entr" presetSubtype="0" fill="hold" nodeType="withEffect">
                                  <p:stCondLst>
                                    <p:cond delay="0"/>
                                  </p:stCondLst>
                                  <p:childTnLst>
                                    <p:set>
                                      <p:cBhvr>
                                        <p:cTn id="76" dur="1" fill="hold">
                                          <p:stCondLst>
                                            <p:cond delay="0"/>
                                          </p:stCondLst>
                                        </p:cTn>
                                        <p:tgtEl>
                                          <p:spTgt spid="654"/>
                                        </p:tgtEl>
                                        <p:attrNameLst>
                                          <p:attrName>style.visibility</p:attrName>
                                        </p:attrNameLst>
                                      </p:cBhvr>
                                      <p:to>
                                        <p:strVal val="visible"/>
                                      </p:to>
                                    </p:set>
                                    <p:animEffect transition="in" filter="fade">
                                      <p:cBhvr>
                                        <p:cTn id="77" dur="500"/>
                                        <p:tgtEl>
                                          <p:spTgt spid="654"/>
                                        </p:tgtEl>
                                      </p:cBhvr>
                                    </p:animEffect>
                                  </p:childTnLst>
                                </p:cTn>
                              </p:par>
                            </p:childTnLst>
                          </p:cTn>
                        </p:par>
                        <p:par>
                          <p:cTn id="78" fill="hold">
                            <p:stCondLst>
                              <p:cond delay="2000"/>
                            </p:stCondLst>
                            <p:childTnLst>
                              <p:par>
                                <p:cTn id="79" presetID="10" presetClass="entr" presetSubtype="0" fill="hold" nodeType="afterEffect">
                                  <p:stCondLst>
                                    <p:cond delay="0"/>
                                  </p:stCondLst>
                                  <p:childTnLst>
                                    <p:set>
                                      <p:cBhvr>
                                        <p:cTn id="80" dur="1" fill="hold">
                                          <p:stCondLst>
                                            <p:cond delay="0"/>
                                          </p:stCondLst>
                                        </p:cTn>
                                        <p:tgtEl>
                                          <p:spTgt spid="645"/>
                                        </p:tgtEl>
                                        <p:attrNameLst>
                                          <p:attrName>style.visibility</p:attrName>
                                        </p:attrNameLst>
                                      </p:cBhvr>
                                      <p:to>
                                        <p:strVal val="visible"/>
                                      </p:to>
                                    </p:set>
                                    <p:animEffect transition="in" filter="fade">
                                      <p:cBhvr>
                                        <p:cTn id="81" dur="500"/>
                                        <p:tgtEl>
                                          <p:spTgt spid="645"/>
                                        </p:tgtEl>
                                      </p:cBhvr>
                                    </p:animEffect>
                                  </p:childTnLst>
                                </p:cTn>
                              </p:par>
                              <p:par>
                                <p:cTn id="82" presetID="10" presetClass="entr" presetSubtype="0" fill="hold" nodeType="withEffect">
                                  <p:stCondLst>
                                    <p:cond delay="0"/>
                                  </p:stCondLst>
                                  <p:childTnLst>
                                    <p:set>
                                      <p:cBhvr>
                                        <p:cTn id="83" dur="1" fill="hold">
                                          <p:stCondLst>
                                            <p:cond delay="0"/>
                                          </p:stCondLst>
                                        </p:cTn>
                                        <p:tgtEl>
                                          <p:spTgt spid="647"/>
                                        </p:tgtEl>
                                        <p:attrNameLst>
                                          <p:attrName>style.visibility</p:attrName>
                                        </p:attrNameLst>
                                      </p:cBhvr>
                                      <p:to>
                                        <p:strVal val="visible"/>
                                      </p:to>
                                    </p:set>
                                    <p:animEffect transition="in" filter="fade">
                                      <p:cBhvr>
                                        <p:cTn id="84" dur="500"/>
                                        <p:tgtEl>
                                          <p:spTgt spid="647"/>
                                        </p:tgtEl>
                                      </p:cBhvr>
                                    </p:animEffect>
                                  </p:childTnLst>
                                </p:cTn>
                              </p:par>
                              <p:par>
                                <p:cTn id="85" presetID="10" presetClass="entr" presetSubtype="0" fill="hold" nodeType="withEffect">
                                  <p:stCondLst>
                                    <p:cond delay="0"/>
                                  </p:stCondLst>
                                  <p:childTnLst>
                                    <p:set>
                                      <p:cBhvr>
                                        <p:cTn id="86" dur="1" fill="hold">
                                          <p:stCondLst>
                                            <p:cond delay="0"/>
                                          </p:stCondLst>
                                        </p:cTn>
                                        <p:tgtEl>
                                          <p:spTgt spid="646"/>
                                        </p:tgtEl>
                                        <p:attrNameLst>
                                          <p:attrName>style.visibility</p:attrName>
                                        </p:attrNameLst>
                                      </p:cBhvr>
                                      <p:to>
                                        <p:strVal val="visible"/>
                                      </p:to>
                                    </p:set>
                                    <p:animEffect transition="in" filter="fade">
                                      <p:cBhvr>
                                        <p:cTn id="87" dur="500"/>
                                        <p:tgtEl>
                                          <p:spTgt spid="646"/>
                                        </p:tgtEl>
                                      </p:cBhvr>
                                    </p:animEffect>
                                  </p:childTnLst>
                                </p:cTn>
                              </p:par>
                              <p:par>
                                <p:cTn id="88" presetID="10" presetClass="entr" presetSubtype="0" fill="hold" nodeType="withEffect">
                                  <p:stCondLst>
                                    <p:cond delay="0"/>
                                  </p:stCondLst>
                                  <p:childTnLst>
                                    <p:set>
                                      <p:cBhvr>
                                        <p:cTn id="89" dur="1" fill="hold">
                                          <p:stCondLst>
                                            <p:cond delay="0"/>
                                          </p:stCondLst>
                                        </p:cTn>
                                        <p:tgtEl>
                                          <p:spTgt spid="650"/>
                                        </p:tgtEl>
                                        <p:attrNameLst>
                                          <p:attrName>style.visibility</p:attrName>
                                        </p:attrNameLst>
                                      </p:cBhvr>
                                      <p:to>
                                        <p:strVal val="visible"/>
                                      </p:to>
                                    </p:set>
                                    <p:animEffect transition="in" filter="fade">
                                      <p:cBhvr>
                                        <p:cTn id="90" dur="500"/>
                                        <p:tgtEl>
                                          <p:spTgt spid="650"/>
                                        </p:tgtEl>
                                      </p:cBhvr>
                                    </p:animEffect>
                                  </p:childTnLst>
                                </p:cTn>
                              </p:par>
                            </p:childTnLst>
                          </p:cTn>
                        </p:par>
                        <p:par>
                          <p:cTn id="91" fill="hold">
                            <p:stCondLst>
                              <p:cond delay="2500"/>
                            </p:stCondLst>
                            <p:childTnLst>
                              <p:par>
                                <p:cTn id="92" presetID="10" presetClass="entr" presetSubtype="0" fill="hold" nodeType="afterEffect">
                                  <p:stCondLst>
                                    <p:cond delay="0"/>
                                  </p:stCondLst>
                                  <p:childTnLst>
                                    <p:set>
                                      <p:cBhvr>
                                        <p:cTn id="93" dur="1" fill="hold">
                                          <p:stCondLst>
                                            <p:cond delay="0"/>
                                          </p:stCondLst>
                                        </p:cTn>
                                        <p:tgtEl>
                                          <p:spTgt spid="662"/>
                                        </p:tgtEl>
                                        <p:attrNameLst>
                                          <p:attrName>style.visibility</p:attrName>
                                        </p:attrNameLst>
                                      </p:cBhvr>
                                      <p:to>
                                        <p:strVal val="visible"/>
                                      </p:to>
                                    </p:set>
                                    <p:animEffect transition="in" filter="fade">
                                      <p:cBhvr>
                                        <p:cTn id="94" dur="500"/>
                                        <p:tgtEl>
                                          <p:spTgt spid="662"/>
                                        </p:tgtEl>
                                      </p:cBhvr>
                                    </p:animEffect>
                                  </p:childTnLst>
                                </p:cTn>
                              </p:par>
                              <p:par>
                                <p:cTn id="95" presetID="10" presetClass="entr" presetSubtype="0" fill="hold" nodeType="withEffect">
                                  <p:stCondLst>
                                    <p:cond delay="0"/>
                                  </p:stCondLst>
                                  <p:childTnLst>
                                    <p:set>
                                      <p:cBhvr>
                                        <p:cTn id="96" dur="1" fill="hold">
                                          <p:stCondLst>
                                            <p:cond delay="0"/>
                                          </p:stCondLst>
                                        </p:cTn>
                                        <p:tgtEl>
                                          <p:spTgt spid="664"/>
                                        </p:tgtEl>
                                        <p:attrNameLst>
                                          <p:attrName>style.visibility</p:attrName>
                                        </p:attrNameLst>
                                      </p:cBhvr>
                                      <p:to>
                                        <p:strVal val="visible"/>
                                      </p:to>
                                    </p:set>
                                    <p:animEffect transition="in" filter="fade">
                                      <p:cBhvr>
                                        <p:cTn id="97" dur="5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71"/>
        <p:cNvGrpSpPr/>
        <p:nvPr/>
      </p:nvGrpSpPr>
      <p:grpSpPr>
        <a:xfrm>
          <a:off x="0" y="0"/>
          <a:ext cx="0" cy="0"/>
          <a:chOff x="0" y="0"/>
          <a:chExt cx="0" cy="0"/>
        </a:xfrm>
      </p:grpSpPr>
      <p:sp>
        <p:nvSpPr>
          <p:cNvPr id="672" name="Shape 672"/>
          <p:cNvSpPr/>
          <p:nvPr/>
        </p:nvSpPr>
        <p:spPr>
          <a:xfrm rot="-8709498">
            <a:off x="5937813" y="2864375"/>
            <a:ext cx="1639387" cy="1518713"/>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73" name="Shape 673"/>
          <p:cNvSpPr/>
          <p:nvPr/>
        </p:nvSpPr>
        <p:spPr>
          <a:xfrm rot="-468070">
            <a:off x="6673689" y="2809427"/>
            <a:ext cx="1182443" cy="168142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4" name="Shape 674"/>
          <p:cNvSpPr/>
          <p:nvPr/>
        </p:nvSpPr>
        <p:spPr>
          <a:xfrm>
            <a:off x="746279" y="1204282"/>
            <a:ext cx="8397600" cy="3474600"/>
          </a:xfrm>
          <a:prstGeom prst="rect">
            <a:avLst/>
          </a:prstGeom>
          <a:gradFill>
            <a:gsLst>
              <a:gs pos="0">
                <a:srgbClr val="D8D8D8"/>
              </a:gs>
              <a:gs pos="62000">
                <a:srgbClr val="FFFFFF">
                  <a:alpha val="65882"/>
                </a:srgbClr>
              </a:gs>
              <a:gs pos="100000">
                <a:srgbClr val="FFFFFF">
                  <a:alpha val="65882"/>
                </a:srgbClr>
              </a:gs>
            </a:gsLst>
            <a:lin ang="0" scaled="0"/>
          </a:gradFill>
          <a:ln>
            <a:noFill/>
          </a:ln>
        </p:spPr>
        <p:txBody>
          <a:bodyPr lIns="91425" tIns="45700" rIns="91425" bIns="45700" anchor="t" anchorCtr="0">
            <a:noAutofit/>
          </a:bodyPr>
          <a:lstStyle/>
          <a:p>
            <a:pPr marL="457200" marR="0" lvl="1" indent="0" algn="l" rtl="0">
              <a:lnSpc>
                <a:spcPct val="110000"/>
              </a:lnSpc>
              <a:spcBef>
                <a:spcPts val="0"/>
              </a:spcBef>
              <a:spcAft>
                <a:spcPts val="0"/>
              </a:spcAft>
              <a:buClr>
                <a:srgbClr val="000000"/>
              </a:buClr>
              <a:buFont typeface="Arial"/>
              <a:buNone/>
            </a:pPr>
            <a:endParaRPr sz="1200" b="0" i="0" u="none" strike="noStrike" cap="none">
              <a:solidFill>
                <a:srgbClr val="4D4D4D"/>
              </a:solidFill>
              <a:latin typeface="Arial"/>
              <a:ea typeface="Arial"/>
              <a:cs typeface="Arial"/>
              <a:sym typeface="Arial"/>
            </a:endParaRPr>
          </a:p>
        </p:txBody>
      </p:sp>
      <p:sp>
        <p:nvSpPr>
          <p:cNvPr id="675" name="Shape 675"/>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Work with One Business Unit; Target 7 to 10 Apps in 10 Weeks</a:t>
            </a:r>
          </a:p>
        </p:txBody>
      </p:sp>
      <p:sp>
        <p:nvSpPr>
          <p:cNvPr id="676" name="Shape 676"/>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Replatforming Existing Apps</a:t>
            </a:r>
          </a:p>
        </p:txBody>
      </p:sp>
      <p:sp>
        <p:nvSpPr>
          <p:cNvPr id="677" name="Shape 677"/>
          <p:cNvSpPr/>
          <p:nvPr/>
        </p:nvSpPr>
        <p:spPr>
          <a:xfrm>
            <a:off x="7054234" y="3247272"/>
            <a:ext cx="317100" cy="526200"/>
          </a:xfrm>
          <a:prstGeom prst="downArrow">
            <a:avLst>
              <a:gd name="adj1" fmla="val 50000"/>
              <a:gd name="adj2" fmla="val 50000"/>
            </a:avLst>
          </a:pr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78" name="Shape 678"/>
          <p:cNvSpPr/>
          <p:nvPr/>
        </p:nvSpPr>
        <p:spPr>
          <a:xfrm rot="1140051">
            <a:off x="6799905" y="3209908"/>
            <a:ext cx="316970" cy="526452"/>
          </a:xfrm>
          <a:prstGeom prst="downArrow">
            <a:avLst>
              <a:gd name="adj1" fmla="val 50000"/>
              <a:gd name="adj2" fmla="val 50000"/>
            </a:avLst>
          </a:pr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79" name="Shape 679"/>
          <p:cNvSpPr/>
          <p:nvPr/>
        </p:nvSpPr>
        <p:spPr>
          <a:xfrm rot="-1317147">
            <a:off x="7311323" y="3207071"/>
            <a:ext cx="316983" cy="526281"/>
          </a:xfrm>
          <a:prstGeom prst="downArrow">
            <a:avLst>
              <a:gd name="adj1" fmla="val 50000"/>
              <a:gd name="adj2" fmla="val 50000"/>
            </a:avLst>
          </a:prstGeom>
          <a:solidFill>
            <a:srgbClr val="D9D9D9"/>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80" name="Shape 680"/>
          <p:cNvSpPr/>
          <p:nvPr/>
        </p:nvSpPr>
        <p:spPr>
          <a:xfrm rot="5400000">
            <a:off x="7951544" y="2314525"/>
            <a:ext cx="530100" cy="696600"/>
          </a:xfrm>
          <a:prstGeom prst="bentArrow">
            <a:avLst>
              <a:gd name="adj1" fmla="val 24369"/>
              <a:gd name="adj2" fmla="val 25000"/>
              <a:gd name="adj3" fmla="val 32391"/>
              <a:gd name="adj4" fmla="val 67155"/>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81" name="Shape 681"/>
          <p:cNvSpPr/>
          <p:nvPr/>
        </p:nvSpPr>
        <p:spPr>
          <a:xfrm>
            <a:off x="7457181" y="3471589"/>
            <a:ext cx="33900" cy="33900"/>
          </a:xfrm>
          <a:custGeom>
            <a:avLst/>
            <a:gdLst/>
            <a:ahLst/>
            <a:cxnLst/>
            <a:rect l="0" t="0" r="0" b="0"/>
            <a:pathLst>
              <a:path w="120000" h="120000" extrusionOk="0">
                <a:moveTo>
                  <a:pt x="0" y="0"/>
                </a:moveTo>
                <a:lnTo>
                  <a:pt x="0" y="0"/>
                </a:lnTo>
              </a:path>
            </a:pathLst>
          </a:custGeom>
          <a:solidFill>
            <a:srgbClr val="808285"/>
          </a:solidFill>
          <a:ln w="410400" cap="flat" cmpd="sng">
            <a:solidFill>
              <a:srgbClr val="F7941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2" name="Shape 682"/>
          <p:cNvSpPr/>
          <p:nvPr/>
        </p:nvSpPr>
        <p:spPr>
          <a:xfrm>
            <a:off x="8052625" y="3000485"/>
            <a:ext cx="33900" cy="33900"/>
          </a:xfrm>
          <a:custGeom>
            <a:avLst/>
            <a:gdLst/>
            <a:ahLst/>
            <a:cxnLst/>
            <a:rect l="0" t="0" r="0" b="0"/>
            <a:pathLst>
              <a:path w="120000" h="120000" extrusionOk="0">
                <a:moveTo>
                  <a:pt x="0" y="0"/>
                </a:moveTo>
                <a:lnTo>
                  <a:pt x="0" y="0"/>
                </a:lnTo>
              </a:path>
            </a:pathLst>
          </a:custGeom>
          <a:solidFill>
            <a:srgbClr val="808285"/>
          </a:solidFill>
          <a:ln w="410400" cap="flat" cmpd="sng">
            <a:solidFill>
              <a:srgbClr val="F7941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3" name="Shape 683"/>
          <p:cNvSpPr txBox="1"/>
          <p:nvPr/>
        </p:nvSpPr>
        <p:spPr>
          <a:xfrm>
            <a:off x="6619910" y="2227691"/>
            <a:ext cx="1075800" cy="692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REVIEW</a:t>
            </a:r>
          </a:p>
          <a:p>
            <a:pPr marL="0" marR="0" lvl="0" indent="0" algn="ctr" rtl="0">
              <a:lnSpc>
                <a:spcPct val="100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MODIFY</a:t>
            </a:r>
          </a:p>
          <a:p>
            <a:pPr marL="0" marR="0" lvl="0" indent="0" algn="ctr" rtl="0">
              <a:lnSpc>
                <a:spcPct val="100000"/>
              </a:lnSpc>
              <a:spcBef>
                <a:spcPts val="0"/>
              </a:spcBef>
              <a:spcAft>
                <a:spcPts val="0"/>
              </a:spcAft>
              <a:buClr>
                <a:srgbClr val="000000"/>
              </a:buClr>
              <a:buSzPct val="25000"/>
              <a:buFont typeface="Arial"/>
              <a:buNone/>
            </a:pPr>
            <a:r>
              <a:rPr lang="en-US" sz="1300" b="1" i="0" u="none" strike="noStrike" cap="none">
                <a:solidFill>
                  <a:srgbClr val="000000"/>
                </a:solidFill>
                <a:latin typeface="Arial"/>
                <a:ea typeface="Arial"/>
                <a:cs typeface="Arial"/>
                <a:sym typeface="Arial"/>
              </a:rPr>
              <a:t>TEST</a:t>
            </a:r>
          </a:p>
        </p:txBody>
      </p:sp>
      <p:sp>
        <p:nvSpPr>
          <p:cNvPr id="684" name="Shape 684"/>
          <p:cNvSpPr/>
          <p:nvPr/>
        </p:nvSpPr>
        <p:spPr>
          <a:xfrm rot="5682161">
            <a:off x="6329203" y="1863731"/>
            <a:ext cx="1639318" cy="1518612"/>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685" name="Shape 685"/>
          <p:cNvSpPr/>
          <p:nvPr/>
        </p:nvSpPr>
        <p:spPr>
          <a:xfrm rot="-5400000">
            <a:off x="-1053037" y="2624153"/>
            <a:ext cx="3474600" cy="635100"/>
          </a:xfrm>
          <a:prstGeom prst="rect">
            <a:avLst/>
          </a:prstGeom>
          <a:solidFill>
            <a:srgbClr val="01786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2400" b="1" i="0" u="none" strike="noStrike" cap="none">
                <a:solidFill>
                  <a:schemeClr val="lt1"/>
                </a:solidFill>
                <a:latin typeface="Calibri"/>
                <a:ea typeface="Calibri"/>
                <a:cs typeface="Calibri"/>
                <a:sym typeface="Calibri"/>
              </a:rPr>
              <a:t>TYPICAL ACTIVITIES</a:t>
            </a:r>
          </a:p>
        </p:txBody>
      </p:sp>
      <p:sp>
        <p:nvSpPr>
          <p:cNvPr id="686" name="Shape 686"/>
          <p:cNvSpPr/>
          <p:nvPr/>
        </p:nvSpPr>
        <p:spPr>
          <a:xfrm>
            <a:off x="909162" y="1206041"/>
            <a:ext cx="297900" cy="3473100"/>
          </a:xfrm>
          <a:prstGeom prst="homePlate">
            <a:avLst>
              <a:gd name="adj" fmla="val 50000"/>
            </a:avLst>
          </a:prstGeom>
          <a:solidFill>
            <a:srgbClr val="01786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Calibri"/>
              <a:ea typeface="Calibri"/>
              <a:cs typeface="Calibri"/>
              <a:sym typeface="Calibri"/>
            </a:endParaRPr>
          </a:p>
        </p:txBody>
      </p:sp>
      <p:sp>
        <p:nvSpPr>
          <p:cNvPr id="687" name="Shape 687"/>
          <p:cNvSpPr/>
          <p:nvPr/>
        </p:nvSpPr>
        <p:spPr>
          <a:xfrm>
            <a:off x="5413764" y="1304140"/>
            <a:ext cx="184200" cy="2376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88" name="Shape 688"/>
          <p:cNvSpPr/>
          <p:nvPr/>
        </p:nvSpPr>
        <p:spPr>
          <a:xfrm>
            <a:off x="5571696" y="1578796"/>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89" name="Shape 689"/>
          <p:cNvSpPr/>
          <p:nvPr/>
        </p:nvSpPr>
        <p:spPr>
          <a:xfrm>
            <a:off x="5801312" y="1527591"/>
            <a:ext cx="107400" cy="2496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690" name="Shape 690"/>
          <p:cNvCxnSpPr>
            <a:endCxn id="682" idx="4"/>
          </p:cNvCxnSpPr>
          <p:nvPr/>
        </p:nvCxnSpPr>
        <p:spPr>
          <a:xfrm rot="10800000">
            <a:off x="5784142" y="1408791"/>
            <a:ext cx="70800" cy="118800"/>
          </a:xfrm>
          <a:prstGeom prst="straightConnector1">
            <a:avLst/>
          </a:prstGeom>
          <a:solidFill>
            <a:schemeClr val="lt1"/>
          </a:solidFill>
          <a:ln w="19050" cap="flat" cmpd="sng">
            <a:solidFill>
              <a:srgbClr val="00A79C"/>
            </a:solidFill>
            <a:prstDash val="solid"/>
            <a:round/>
            <a:headEnd type="none" w="med" len="med"/>
            <a:tailEnd type="none" w="med" len="med"/>
          </a:ln>
        </p:spPr>
      </p:cxnSp>
      <p:sp>
        <p:nvSpPr>
          <p:cNvPr id="691" name="Shape 691"/>
          <p:cNvSpPr/>
          <p:nvPr/>
        </p:nvSpPr>
        <p:spPr>
          <a:xfrm>
            <a:off x="6779056" y="3807637"/>
            <a:ext cx="211500" cy="228900"/>
          </a:xfrm>
          <a:prstGeom prst="foldedCorner">
            <a:avLst>
              <a:gd name="adj" fmla="val 38220"/>
            </a:avLst>
          </a:prstGeom>
          <a:solidFill>
            <a:schemeClr val="lt1"/>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2" name="Shape 692"/>
          <p:cNvSpPr/>
          <p:nvPr/>
        </p:nvSpPr>
        <p:spPr>
          <a:xfrm>
            <a:off x="7109682" y="3807637"/>
            <a:ext cx="211500" cy="228900"/>
          </a:xfrm>
          <a:prstGeom prst="foldedCorner">
            <a:avLst>
              <a:gd name="adj" fmla="val 38220"/>
            </a:avLst>
          </a:prstGeom>
          <a:solidFill>
            <a:schemeClr val="lt1"/>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3" name="Shape 693"/>
          <p:cNvSpPr/>
          <p:nvPr/>
        </p:nvSpPr>
        <p:spPr>
          <a:xfrm>
            <a:off x="7449100" y="3807637"/>
            <a:ext cx="211500" cy="228900"/>
          </a:xfrm>
          <a:prstGeom prst="foldedCorner">
            <a:avLst>
              <a:gd name="adj" fmla="val 38220"/>
            </a:avLst>
          </a:prstGeom>
          <a:solidFill>
            <a:schemeClr val="lt1"/>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4" name="Shape 694"/>
          <p:cNvSpPr/>
          <p:nvPr/>
        </p:nvSpPr>
        <p:spPr>
          <a:xfrm>
            <a:off x="6717510" y="4026323"/>
            <a:ext cx="11208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i="0" u="none" strike="noStrike" cap="none">
                <a:solidFill>
                  <a:srgbClr val="000000"/>
                </a:solidFill>
                <a:latin typeface="Arial"/>
                <a:ea typeface="Arial"/>
                <a:cs typeface="Arial"/>
                <a:sym typeface="Arial"/>
              </a:rPr>
              <a:t>PATTERNS &amp; SAMPLES</a:t>
            </a:r>
          </a:p>
        </p:txBody>
      </p:sp>
      <p:pic>
        <p:nvPicPr>
          <p:cNvPr id="695" name="Shape 695" descr="PivotalCloudFoundry-Logo-Vertical-OnLight.png"/>
          <p:cNvPicPr preferRelativeResize="0"/>
          <p:nvPr/>
        </p:nvPicPr>
        <p:blipFill rotWithShape="1">
          <a:blip r:embed="rId3">
            <a:alphaModFix/>
          </a:blip>
          <a:srcRect/>
          <a:stretch/>
        </p:blipFill>
        <p:spPr>
          <a:xfrm>
            <a:off x="8086447" y="2959619"/>
            <a:ext cx="710700" cy="485700"/>
          </a:xfrm>
          <a:prstGeom prst="rect">
            <a:avLst/>
          </a:prstGeom>
          <a:noFill/>
          <a:ln>
            <a:noFill/>
          </a:ln>
        </p:spPr>
      </p:pic>
      <p:sp>
        <p:nvSpPr>
          <p:cNvPr id="696" name="Shape 696"/>
          <p:cNvSpPr/>
          <p:nvPr/>
        </p:nvSpPr>
        <p:spPr>
          <a:xfrm>
            <a:off x="7838440" y="3383773"/>
            <a:ext cx="12177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i="0" u="none" strike="noStrike" cap="none">
                <a:solidFill>
                  <a:srgbClr val="000000"/>
                </a:solidFill>
                <a:latin typeface="Arial"/>
                <a:ea typeface="Arial"/>
                <a:cs typeface="Arial"/>
                <a:sym typeface="Arial"/>
              </a:rPr>
              <a:t>PRODUCTION PCF APPS</a:t>
            </a:r>
          </a:p>
        </p:txBody>
      </p:sp>
      <p:sp>
        <p:nvSpPr>
          <p:cNvPr id="697" name="Shape 697"/>
          <p:cNvSpPr/>
          <p:nvPr/>
        </p:nvSpPr>
        <p:spPr>
          <a:xfrm rot="10800000" flipH="1">
            <a:off x="5678957" y="2030333"/>
            <a:ext cx="721500" cy="593700"/>
          </a:xfrm>
          <a:prstGeom prst="bentArrow">
            <a:avLst>
              <a:gd name="adj1" fmla="val 21478"/>
              <a:gd name="adj2" fmla="val 25000"/>
              <a:gd name="adj3" fmla="val 26610"/>
              <a:gd name="adj4" fmla="val 67155"/>
            </a:avLst>
          </a:prstGeom>
          <a:solidFill>
            <a:srgbClr val="D8D8D8"/>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698" name="Shape 698"/>
          <p:cNvSpPr/>
          <p:nvPr/>
        </p:nvSpPr>
        <p:spPr>
          <a:xfrm>
            <a:off x="8178227" y="2314759"/>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p:nvPr/>
        </p:nvSpPr>
        <p:spPr>
          <a:xfrm>
            <a:off x="5980362" y="2297989"/>
            <a:ext cx="107400" cy="165900"/>
          </a:xfrm>
          <a:prstGeom prst="rect">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700" name="Shape 700"/>
          <p:cNvPicPr preferRelativeResize="0"/>
          <p:nvPr/>
        </p:nvPicPr>
        <p:blipFill rotWithShape="1">
          <a:blip r:embed="rId4">
            <a:alphaModFix/>
          </a:blip>
          <a:srcRect/>
          <a:stretch/>
        </p:blipFill>
        <p:spPr>
          <a:xfrm>
            <a:off x="5387387" y="1660908"/>
            <a:ext cx="747900" cy="606000"/>
          </a:xfrm>
          <a:prstGeom prst="rect">
            <a:avLst/>
          </a:prstGeom>
          <a:noFill/>
          <a:ln>
            <a:noFill/>
          </a:ln>
        </p:spPr>
      </p:pic>
      <p:sp>
        <p:nvSpPr>
          <p:cNvPr id="701" name="Shape 701"/>
          <p:cNvSpPr/>
          <p:nvPr/>
        </p:nvSpPr>
        <p:spPr>
          <a:xfrm>
            <a:off x="1252670" y="1258099"/>
            <a:ext cx="4270800" cy="3359400"/>
          </a:xfrm>
          <a:prstGeom prst="rect">
            <a:avLst/>
          </a:prstGeom>
          <a:noFill/>
          <a:ln>
            <a:noFill/>
          </a:ln>
        </p:spPr>
        <p:txBody>
          <a:bodyPr lIns="91425" tIns="45700" rIns="91425" bIns="45700" anchor="t" anchorCtr="0">
            <a:noAutofit/>
          </a:bodyPr>
          <a:lstStyle/>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Discovery &amp; Framing</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Suitability Workshops; Technology Planning</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Backlog Development, Grooming &amp; Prioritization</a:t>
            </a:r>
          </a:p>
          <a:p>
            <a:pPr marL="457200" marR="0" lvl="1" indent="0" algn="l" rtl="0">
              <a:lnSpc>
                <a:spcPct val="110000"/>
              </a:lnSpc>
              <a:spcBef>
                <a:spcPts val="0"/>
              </a:spcBef>
              <a:spcAft>
                <a:spcPts val="0"/>
              </a:spcAft>
              <a:buClr>
                <a:srgbClr val="000000"/>
              </a:buClr>
              <a:buFont typeface="Arial"/>
              <a:buNone/>
            </a:pPr>
            <a:endParaRPr sz="4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Platform Extensibility</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Buildpack Engineering; Apps Configuration </a:t>
            </a:r>
          </a:p>
          <a:p>
            <a:pPr marL="457200" marR="0" lvl="1" indent="0" algn="l" rtl="0">
              <a:lnSpc>
                <a:spcPct val="110000"/>
              </a:lnSpc>
              <a:spcBef>
                <a:spcPts val="0"/>
              </a:spcBef>
              <a:spcAft>
                <a:spcPts val="0"/>
              </a:spcAft>
              <a:buClr>
                <a:srgbClr val="000000"/>
              </a:buClr>
              <a:buFont typeface="Arial"/>
              <a:buNone/>
            </a:pPr>
            <a:endParaRPr sz="4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Test Automation</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Build CI/CD Pipelines; Automate Testing for App &amp; Backing Services (e.g. Connectivity, Perf.)</a:t>
            </a:r>
          </a:p>
          <a:p>
            <a:pPr marL="457200" marR="0" lvl="1" indent="0" algn="l" rtl="0">
              <a:lnSpc>
                <a:spcPct val="110000"/>
              </a:lnSpc>
              <a:spcBef>
                <a:spcPts val="0"/>
              </a:spcBef>
              <a:spcAft>
                <a:spcPts val="0"/>
              </a:spcAft>
              <a:buClr>
                <a:srgbClr val="000000"/>
              </a:buClr>
              <a:buFont typeface="Arial"/>
              <a:buNone/>
            </a:pPr>
            <a:endParaRPr sz="4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Refactoring</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Backing Service Location / Configuration</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File System Usage, Messaging, etc.</a:t>
            </a:r>
          </a:p>
          <a:p>
            <a:pPr marL="0" marR="0" lvl="0" indent="0" algn="l" rtl="0">
              <a:lnSpc>
                <a:spcPct val="110000"/>
              </a:lnSpc>
              <a:spcBef>
                <a:spcPts val="0"/>
              </a:spcBef>
              <a:spcAft>
                <a:spcPts val="0"/>
              </a:spcAft>
              <a:buClr>
                <a:srgbClr val="000000"/>
              </a:buClr>
              <a:buFont typeface="Arial"/>
              <a:buNone/>
            </a:pPr>
            <a:endParaRPr sz="300" b="0" i="0" u="none" strike="noStrike" cap="none">
              <a:solidFill>
                <a:srgbClr val="4D4D4D"/>
              </a:solidFill>
              <a:latin typeface="Arial"/>
              <a:ea typeface="Arial"/>
              <a:cs typeface="Arial"/>
              <a:sym typeface="Arial"/>
            </a:endParaRPr>
          </a:p>
          <a:p>
            <a:pPr marL="457200" marR="0" lvl="1" indent="0" algn="l" rtl="0">
              <a:lnSpc>
                <a:spcPct val="110000"/>
              </a:lnSpc>
              <a:spcBef>
                <a:spcPts val="0"/>
              </a:spcBef>
              <a:spcAft>
                <a:spcPts val="0"/>
              </a:spcAft>
              <a:buClr>
                <a:srgbClr val="4D4D4D"/>
              </a:buClr>
              <a:buSzPct val="25000"/>
              <a:buFont typeface="Arial"/>
              <a:buNone/>
            </a:pPr>
            <a:r>
              <a:rPr lang="en-US" sz="1400" b="1" i="0" u="none" strike="noStrike" cap="none">
                <a:solidFill>
                  <a:srgbClr val="4D4D4D"/>
                </a:solidFill>
                <a:latin typeface="Arial"/>
                <a:ea typeface="Arial"/>
                <a:cs typeface="Arial"/>
                <a:sym typeface="Arial"/>
              </a:rPr>
              <a:t>Process and Documentation</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CI Everything (Including Docs)</a:t>
            </a:r>
          </a:p>
          <a:p>
            <a:pPr marL="742950" marR="0" lvl="1" indent="-285750" algn="l" rtl="0">
              <a:lnSpc>
                <a:spcPct val="110000"/>
              </a:lnSpc>
              <a:spcBef>
                <a:spcPts val="0"/>
              </a:spcBef>
              <a:spcAft>
                <a:spcPts val="0"/>
              </a:spcAft>
              <a:buClr>
                <a:srgbClr val="4D4D4D"/>
              </a:buClr>
              <a:buSzPct val="100000"/>
              <a:buFont typeface="Noto Sans Symbols"/>
              <a:buChar char="▪"/>
            </a:pPr>
            <a:r>
              <a:rPr lang="en-US" sz="1200" b="0" i="0" u="none" strike="noStrike" cap="none">
                <a:solidFill>
                  <a:srgbClr val="4D4D4D"/>
                </a:solidFill>
                <a:latin typeface="Arial"/>
                <a:ea typeface="Arial"/>
                <a:cs typeface="Arial"/>
                <a:sym typeface="Arial"/>
              </a:rPr>
              <a:t>Reference Patterns Informed by Work</a:t>
            </a:r>
          </a:p>
        </p:txBody>
      </p:sp>
      <p:sp>
        <p:nvSpPr>
          <p:cNvPr id="702" name="Shape 702"/>
          <p:cNvSpPr/>
          <p:nvPr/>
        </p:nvSpPr>
        <p:spPr>
          <a:xfrm>
            <a:off x="5643771" y="1265162"/>
            <a:ext cx="210300" cy="205200"/>
          </a:xfrm>
          <a:prstGeom prst="ellipse">
            <a:avLst/>
          </a:prstGeom>
          <a:solidFill>
            <a:schemeClr val="lt1"/>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62833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706"/>
        <p:cNvGrpSpPr/>
        <p:nvPr/>
      </p:nvGrpSpPr>
      <p:grpSpPr>
        <a:xfrm>
          <a:off x="0" y="0"/>
          <a:ext cx="0" cy="0"/>
          <a:chOff x="0" y="0"/>
          <a:chExt cx="0" cy="0"/>
        </a:xfrm>
      </p:grpSpPr>
      <p:sp>
        <p:nvSpPr>
          <p:cNvPr id="707" name="Shape 70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Decomposing the Monolith</a:t>
            </a:r>
          </a:p>
        </p:txBody>
      </p:sp>
      <p:sp>
        <p:nvSpPr>
          <p:cNvPr id="708" name="Shape 70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Modernize and Tackle Complexity Next</a:t>
            </a:r>
          </a:p>
        </p:txBody>
      </p:sp>
      <p:grpSp>
        <p:nvGrpSpPr>
          <p:cNvPr id="709" name="Shape 709"/>
          <p:cNvGrpSpPr/>
          <p:nvPr/>
        </p:nvGrpSpPr>
        <p:grpSpPr>
          <a:xfrm>
            <a:off x="6446181" y="1788600"/>
            <a:ext cx="1836600" cy="1816986"/>
            <a:chOff x="6106601" y="1868557"/>
            <a:chExt cx="1836599" cy="1816986"/>
          </a:xfrm>
        </p:grpSpPr>
        <p:pic>
          <p:nvPicPr>
            <p:cNvPr id="710" name="Shape 710"/>
            <p:cNvPicPr preferRelativeResize="0"/>
            <p:nvPr/>
          </p:nvPicPr>
          <p:blipFill rotWithShape="1">
            <a:blip r:embed="rId3">
              <a:alphaModFix/>
            </a:blip>
            <a:srcRect/>
            <a:stretch/>
          </p:blipFill>
          <p:spPr>
            <a:xfrm>
              <a:off x="6106601" y="2099143"/>
              <a:ext cx="1836599" cy="1586400"/>
            </a:xfrm>
            <a:prstGeom prst="rect">
              <a:avLst/>
            </a:prstGeom>
            <a:noFill/>
            <a:ln>
              <a:noFill/>
            </a:ln>
          </p:spPr>
        </p:pic>
        <p:sp>
          <p:nvSpPr>
            <p:cNvPr id="711" name="Shape 711"/>
            <p:cNvSpPr/>
            <p:nvPr/>
          </p:nvSpPr>
          <p:spPr>
            <a:xfrm>
              <a:off x="6472362" y="1868557"/>
              <a:ext cx="552599" cy="3975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sp>
        <p:nvSpPr>
          <p:cNvPr id="712" name="Shape 712"/>
          <p:cNvSpPr txBox="1">
            <a:spLocks noGrp="1"/>
          </p:cNvSpPr>
          <p:nvPr>
            <p:ph type="body" idx="2"/>
          </p:nvPr>
        </p:nvSpPr>
        <p:spPr>
          <a:xfrm>
            <a:off x="365759" y="1254125"/>
            <a:ext cx="5946300" cy="34353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000"/>
              <a:buFont typeface="Noto Sans Symbols"/>
              <a:buChar char="▪"/>
            </a:pPr>
            <a:r>
              <a:rPr lang="en-US" sz="2000" b="0" i="0" u="none" strike="noStrike" cap="none">
                <a:solidFill>
                  <a:srgbClr val="595959"/>
                </a:solidFill>
                <a:latin typeface="Arial"/>
                <a:ea typeface="Arial"/>
                <a:cs typeface="Arial"/>
                <a:sym typeface="Arial"/>
              </a:rPr>
              <a:t>Ideally, Take a Tops-Down Approach</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Find a Modest Sized Business Feature</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Use a Small Team to Work on the New</a:t>
            </a:r>
          </a:p>
          <a:p>
            <a:pPr marL="1145286" marR="0" lvl="2" indent="-294386" algn="l" rtl="0">
              <a:lnSpc>
                <a:spcPct val="100000"/>
              </a:lnSpc>
              <a:spcBef>
                <a:spcPts val="300"/>
              </a:spcBef>
              <a:spcAft>
                <a:spcPts val="0"/>
              </a:spcAft>
              <a:buClr>
                <a:srgbClr val="008674"/>
              </a:buClr>
              <a:buSzPct val="100000"/>
              <a:buFont typeface="Arial"/>
              <a:buChar char="•"/>
            </a:pPr>
            <a:r>
              <a:rPr lang="en-US" sz="1400" b="0" i="0" u="none" strike="noStrike" cap="none">
                <a:solidFill>
                  <a:srgbClr val="595959"/>
                </a:solidFill>
                <a:latin typeface="Arial"/>
                <a:ea typeface="Arial"/>
                <a:cs typeface="Arial"/>
                <a:sym typeface="Arial"/>
              </a:rPr>
              <a:t>Domain Experts Paired with People Who’ve Done This</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Identify the Legacy Seams and New Context</a:t>
            </a:r>
          </a:p>
          <a:p>
            <a:pPr marL="1145286" marR="0" lvl="2" indent="-294386" algn="l" rtl="0">
              <a:lnSpc>
                <a:spcPct val="100000"/>
              </a:lnSpc>
              <a:spcBef>
                <a:spcPts val="300"/>
              </a:spcBef>
              <a:spcAft>
                <a:spcPts val="0"/>
              </a:spcAft>
              <a:buClr>
                <a:srgbClr val="008674"/>
              </a:buClr>
              <a:buSzPct val="100000"/>
              <a:buFont typeface="Arial"/>
              <a:buChar char="•"/>
            </a:pPr>
            <a:r>
              <a:rPr lang="en-US" sz="1400" b="0" i="0" u="none" strike="noStrike" cap="none">
                <a:solidFill>
                  <a:srgbClr val="595959"/>
                </a:solidFill>
                <a:latin typeface="Arial"/>
                <a:ea typeface="Arial"/>
                <a:cs typeface="Arial"/>
                <a:sym typeface="Arial"/>
              </a:rPr>
              <a:t>Build Code in Modern Ways (TDD, µServices, etc.)</a:t>
            </a:r>
          </a:p>
          <a:p>
            <a:pPr marL="1145286" marR="0" lvl="2" indent="-294386" algn="l" rtl="0">
              <a:lnSpc>
                <a:spcPct val="100000"/>
              </a:lnSpc>
              <a:spcBef>
                <a:spcPts val="300"/>
              </a:spcBef>
              <a:spcAft>
                <a:spcPts val="0"/>
              </a:spcAft>
              <a:buClr>
                <a:srgbClr val="008674"/>
              </a:buClr>
              <a:buSzPct val="100000"/>
              <a:buFont typeface="Arial"/>
              <a:buChar char="•"/>
            </a:pPr>
            <a:r>
              <a:rPr lang="en-US" sz="1400" b="0" i="0" u="none" strike="noStrike" cap="none">
                <a:solidFill>
                  <a:srgbClr val="595959"/>
                </a:solidFill>
                <a:latin typeface="Arial"/>
                <a:ea typeface="Arial"/>
                <a:cs typeface="Arial"/>
                <a:sym typeface="Arial"/>
              </a:rPr>
              <a:t>Create Anti-Corruption Layer for Translation</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Data Decomposition Can be Tricky</a:t>
            </a:r>
          </a:p>
          <a:p>
            <a:pPr marL="740664" marR="0" lvl="1" indent="-296164" algn="l" rtl="0">
              <a:lnSpc>
                <a:spcPct val="100000"/>
              </a:lnSpc>
              <a:spcBef>
                <a:spcPts val="300"/>
              </a:spcBef>
              <a:spcAft>
                <a:spcPts val="0"/>
              </a:spcAft>
              <a:buClr>
                <a:srgbClr val="008674"/>
              </a:buClr>
              <a:buSzPct val="100000"/>
              <a:buFont typeface="Helvetica Neue"/>
              <a:buChar char="-"/>
            </a:pPr>
            <a:r>
              <a:rPr lang="en-US" sz="1800" b="0" i="0" u="none" strike="noStrike" cap="none">
                <a:solidFill>
                  <a:srgbClr val="595959"/>
                </a:solidFill>
                <a:latin typeface="Arial"/>
                <a:ea typeface="Arial"/>
                <a:cs typeface="Arial"/>
                <a:sym typeface="Arial"/>
              </a:rPr>
              <a:t>Build Some Horizontal Features as You Go</a:t>
            </a:r>
          </a:p>
          <a:p>
            <a:pPr marL="285750" marR="0" lvl="0" indent="-285750" algn="l" rtl="0">
              <a:lnSpc>
                <a:spcPct val="100000"/>
              </a:lnSpc>
              <a:spcBef>
                <a:spcPts val="300"/>
              </a:spcBef>
              <a:spcAft>
                <a:spcPts val="0"/>
              </a:spcAft>
              <a:buClr>
                <a:srgbClr val="008674"/>
              </a:buClr>
              <a:buSzPct val="100000"/>
              <a:buFont typeface="Noto Sans Symbols"/>
              <a:buChar char="▪"/>
            </a:pPr>
            <a:r>
              <a:rPr lang="en-US" sz="2000" b="0" i="0" u="none" strike="noStrike" cap="none">
                <a:solidFill>
                  <a:srgbClr val="595959"/>
                </a:solidFill>
                <a:latin typeface="Arial"/>
                <a:ea typeface="Arial"/>
                <a:cs typeface="Arial"/>
                <a:sym typeface="Arial"/>
              </a:rPr>
              <a:t>Parallel Production as Parts Come Online</a:t>
            </a:r>
          </a:p>
          <a:p>
            <a:pPr marL="285750" marR="0" lvl="0" indent="-285750" algn="l" rtl="0">
              <a:lnSpc>
                <a:spcPct val="100000"/>
              </a:lnSpc>
              <a:spcBef>
                <a:spcPts val="300"/>
              </a:spcBef>
              <a:spcAft>
                <a:spcPts val="0"/>
              </a:spcAft>
              <a:buClr>
                <a:srgbClr val="008674"/>
              </a:buClr>
              <a:buSzPct val="100000"/>
              <a:buFont typeface="Noto Sans Symbols"/>
              <a:buChar char="▪"/>
            </a:pPr>
            <a:r>
              <a:rPr lang="en-US" sz="2000" b="0" i="0" u="none" strike="noStrike" cap="none">
                <a:solidFill>
                  <a:srgbClr val="595959"/>
                </a:solidFill>
                <a:latin typeface="Arial"/>
                <a:ea typeface="Arial"/>
                <a:cs typeface="Arial"/>
                <a:sym typeface="Arial"/>
              </a:rPr>
              <a:t>Use the Work to Inform Next Efforts</a:t>
            </a:r>
          </a:p>
          <a:p>
            <a:pPr marL="285750" marR="0" lvl="0" indent="-285750" algn="l" rtl="0">
              <a:lnSpc>
                <a:spcPct val="100000"/>
              </a:lnSpc>
              <a:spcBef>
                <a:spcPts val="300"/>
              </a:spcBef>
              <a:spcAft>
                <a:spcPts val="0"/>
              </a:spcAft>
              <a:buClr>
                <a:srgbClr val="008674"/>
              </a:buClr>
              <a:buSzPct val="100000"/>
              <a:buFont typeface="Noto Sans Symbols"/>
              <a:buNone/>
            </a:pPr>
            <a:endParaRPr sz="2000" b="0" i="0" u="none" strike="noStrike" cap="none">
              <a:solidFill>
                <a:srgbClr val="595959"/>
              </a:solidFill>
              <a:latin typeface="Arial"/>
              <a:ea typeface="Arial"/>
              <a:cs typeface="Arial"/>
              <a:sym typeface="Arial"/>
            </a:endParaRPr>
          </a:p>
        </p:txBody>
      </p:sp>
      <p:sp>
        <p:nvSpPr>
          <p:cNvPr id="713" name="Shape 713"/>
          <p:cNvSpPr/>
          <p:nvPr/>
        </p:nvSpPr>
        <p:spPr>
          <a:xfrm>
            <a:off x="6536444" y="4381664"/>
            <a:ext cx="1656299" cy="4002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BOTTOMS-UP</a:t>
            </a:r>
          </a:p>
        </p:txBody>
      </p:sp>
      <p:sp>
        <p:nvSpPr>
          <p:cNvPr id="714" name="Shape 714"/>
          <p:cNvSpPr/>
          <p:nvPr/>
        </p:nvSpPr>
        <p:spPr>
          <a:xfrm>
            <a:off x="6586138" y="731899"/>
            <a:ext cx="1556700" cy="400200"/>
          </a:xfrm>
          <a:prstGeom prst="rect">
            <a:avLst/>
          </a:prstGeom>
          <a:solidFill>
            <a:schemeClr val="lt1"/>
          </a:solidFill>
          <a:ln w="952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1" i="0" u="none" strike="noStrike" cap="none">
                <a:solidFill>
                  <a:schemeClr val="dk2"/>
                </a:solidFill>
                <a:latin typeface="Calibri"/>
                <a:ea typeface="Calibri"/>
                <a:cs typeface="Calibri"/>
                <a:sym typeface="Calibri"/>
              </a:rPr>
              <a:t>TOPS-DOWN</a:t>
            </a:r>
          </a:p>
        </p:txBody>
      </p:sp>
      <p:cxnSp>
        <p:nvCxnSpPr>
          <p:cNvPr id="715" name="Shape 715"/>
          <p:cNvCxnSpPr/>
          <p:nvPr/>
        </p:nvCxnSpPr>
        <p:spPr>
          <a:xfrm>
            <a:off x="7364556" y="1132008"/>
            <a:ext cx="0" cy="183000"/>
          </a:xfrm>
          <a:prstGeom prst="straightConnector1">
            <a:avLst/>
          </a:prstGeom>
          <a:noFill/>
          <a:ln w="9525" cap="flat" cmpd="sng">
            <a:solidFill>
              <a:srgbClr val="008673"/>
            </a:solidFill>
            <a:prstDash val="solid"/>
            <a:round/>
            <a:headEnd type="none" w="med" len="med"/>
            <a:tailEnd type="triangle" w="lg" len="lg"/>
          </a:ln>
        </p:spPr>
      </p:cxnSp>
      <p:cxnSp>
        <p:nvCxnSpPr>
          <p:cNvPr id="716" name="Shape 716"/>
          <p:cNvCxnSpPr/>
          <p:nvPr/>
        </p:nvCxnSpPr>
        <p:spPr>
          <a:xfrm rot="10800000">
            <a:off x="7364557" y="4198664"/>
            <a:ext cx="0" cy="183000"/>
          </a:xfrm>
          <a:prstGeom prst="straightConnector1">
            <a:avLst/>
          </a:prstGeom>
          <a:noFill/>
          <a:ln w="9525" cap="flat" cmpd="sng">
            <a:solidFill>
              <a:srgbClr val="008673"/>
            </a:solidFill>
            <a:prstDash val="solid"/>
            <a:round/>
            <a:headEnd type="none" w="med" len="med"/>
            <a:tailEnd type="triangle" w="lg" len="lg"/>
          </a:ln>
        </p:spPr>
      </p:cxnSp>
      <p:sp>
        <p:nvSpPr>
          <p:cNvPr id="717" name="Shape 717"/>
          <p:cNvSpPr txBox="1"/>
          <p:nvPr/>
        </p:nvSpPr>
        <p:spPr>
          <a:xfrm>
            <a:off x="6187560" y="3651314"/>
            <a:ext cx="2354100" cy="554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00" b="0" i="0" u="none" strike="noStrike" cap="none">
                <a:solidFill>
                  <a:schemeClr val="dk2"/>
                </a:solidFill>
                <a:latin typeface="Calibri"/>
                <a:ea typeface="Calibri"/>
                <a:cs typeface="Calibri"/>
                <a:sym typeface="Calibri"/>
              </a:rPr>
              <a:t>Tackle the technical debt; decompose the app, incrementally make improvements and evolve into a “cloud first” state</a:t>
            </a:r>
          </a:p>
        </p:txBody>
      </p:sp>
      <p:sp>
        <p:nvSpPr>
          <p:cNvPr id="718" name="Shape 718"/>
          <p:cNvSpPr txBox="1"/>
          <p:nvPr/>
        </p:nvSpPr>
        <p:spPr>
          <a:xfrm>
            <a:off x="6187560" y="1328229"/>
            <a:ext cx="2354100" cy="708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000" b="0" i="0" u="none" strike="noStrike" cap="none">
                <a:solidFill>
                  <a:schemeClr val="dk2"/>
                </a:solidFill>
                <a:latin typeface="Calibri"/>
                <a:ea typeface="Calibri"/>
                <a:cs typeface="Calibri"/>
                <a:sym typeface="Calibri"/>
              </a:rPr>
              <a:t>Take a legacy, customer-facing component and make it a first class experience. Incrementally modernize parts of the legacy app while you do this.</a:t>
            </a:r>
          </a:p>
        </p:txBody>
      </p:sp>
    </p:spTree>
    <p:extLst>
      <p:ext uri="{BB962C8B-B14F-4D97-AF65-F5344CB8AC3E}">
        <p14:creationId xmlns:p14="http://schemas.microsoft.com/office/powerpoint/2010/main" val="10384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pic>
        <p:nvPicPr>
          <p:cNvPr id="723" name="Shape 723"/>
          <p:cNvPicPr preferRelativeResize="0">
            <a:picLocks noGrp="1"/>
          </p:cNvPicPr>
          <p:nvPr>
            <p:ph type="pic" idx="2"/>
          </p:nvPr>
        </p:nvPicPr>
        <p:blipFill rotWithShape="1">
          <a:blip r:embed="rId3">
            <a:alphaModFix amt="40000"/>
          </a:blip>
          <a:srcRect/>
          <a:stretch/>
        </p:blipFill>
        <p:spPr>
          <a:xfrm>
            <a:off x="114301" y="112713"/>
            <a:ext cx="8915400" cy="4918200"/>
          </a:xfrm>
          <a:prstGeom prst="rect">
            <a:avLst/>
          </a:prstGeom>
          <a:noFill/>
          <a:ln>
            <a:noFill/>
          </a:ln>
        </p:spPr>
      </p:pic>
      <p:pic>
        <p:nvPicPr>
          <p:cNvPr id="724" name="Shape 724"/>
          <p:cNvPicPr preferRelativeResize="0"/>
          <p:nvPr/>
        </p:nvPicPr>
        <p:blipFill rotWithShape="1">
          <a:blip r:embed="rId4">
            <a:alphaModFix/>
          </a:blip>
          <a:srcRect/>
          <a:stretch/>
        </p:blipFill>
        <p:spPr>
          <a:xfrm>
            <a:off x="8098903" y="4658051"/>
            <a:ext cx="755700" cy="185700"/>
          </a:xfrm>
          <a:prstGeom prst="rect">
            <a:avLst/>
          </a:prstGeom>
          <a:noFill/>
          <a:ln>
            <a:noFill/>
          </a:ln>
        </p:spPr>
      </p:pic>
      <p:sp>
        <p:nvSpPr>
          <p:cNvPr id="725" name="Shape 725"/>
          <p:cNvSpPr/>
          <p:nvPr/>
        </p:nvSpPr>
        <p:spPr>
          <a:xfrm>
            <a:off x="115017" y="773658"/>
            <a:ext cx="3231000" cy="6150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726" name="Shape 726"/>
          <p:cNvSpPr/>
          <p:nvPr/>
        </p:nvSpPr>
        <p:spPr>
          <a:xfrm>
            <a:off x="115017" y="1525671"/>
            <a:ext cx="4813200" cy="1368300"/>
          </a:xfrm>
          <a:prstGeom prst="rect">
            <a:avLst/>
          </a:prstGeom>
          <a:solidFill>
            <a:srgbClr val="199F80">
              <a:alpha val="6941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727" name="Shape 727"/>
          <p:cNvSpPr txBox="1"/>
          <p:nvPr/>
        </p:nvSpPr>
        <p:spPr>
          <a:xfrm>
            <a:off x="334248" y="821158"/>
            <a:ext cx="5031600" cy="529500"/>
          </a:xfrm>
          <a:prstGeom prst="rect">
            <a:avLst/>
          </a:prstGeom>
          <a:noFill/>
          <a:ln>
            <a:noFill/>
          </a:ln>
        </p:spPr>
        <p:txBody>
          <a:bodyPr lIns="0" tIns="45700" rIns="0" bIns="45700" anchor="ctr"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4000" b="1" i="0" u="none" strike="noStrike" cap="none">
                <a:solidFill>
                  <a:schemeClr val="lt1"/>
                </a:solidFill>
                <a:latin typeface="Calibri"/>
                <a:ea typeface="Calibri"/>
                <a:cs typeface="Calibri"/>
                <a:sym typeface="Calibri"/>
              </a:rPr>
              <a:t>Case Studies</a:t>
            </a:r>
          </a:p>
        </p:txBody>
      </p:sp>
      <p:sp>
        <p:nvSpPr>
          <p:cNvPr id="728" name="Shape 728"/>
          <p:cNvSpPr/>
          <p:nvPr/>
        </p:nvSpPr>
        <p:spPr>
          <a:xfrm>
            <a:off x="240516" y="1590076"/>
            <a:ext cx="4697700" cy="12003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160 Year Old Insurance Company</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The Home Depot</a:t>
            </a:r>
          </a:p>
          <a:p>
            <a:pPr marL="285750" marR="0" lvl="0" indent="-285750" algn="l" rtl="0">
              <a:lnSpc>
                <a:spcPct val="100000"/>
              </a:lnSpc>
              <a:spcBef>
                <a:spcPts val="0"/>
              </a:spcBef>
              <a:spcAft>
                <a:spcPts val="0"/>
              </a:spcAft>
              <a:buClr>
                <a:schemeClr val="lt1"/>
              </a:buClr>
              <a:buSzPct val="100000"/>
              <a:buFont typeface="Arial"/>
              <a:buChar char="•"/>
            </a:pPr>
            <a:r>
              <a:rPr lang="en-US" sz="2400" b="0" i="0" u="none" strike="noStrike" cap="none">
                <a:solidFill>
                  <a:schemeClr val="lt1"/>
                </a:solidFill>
                <a:latin typeface="Calibri"/>
                <a:ea typeface="Calibri"/>
                <a:cs typeface="Calibri"/>
                <a:sym typeface="Calibri"/>
              </a:rPr>
              <a:t>Comcast</a:t>
            </a:r>
          </a:p>
        </p:txBody>
      </p:sp>
    </p:spTree>
    <p:extLst>
      <p:ext uri="{BB962C8B-B14F-4D97-AF65-F5344CB8AC3E}">
        <p14:creationId xmlns:p14="http://schemas.microsoft.com/office/powerpoint/2010/main" val="2872722963"/>
      </p:ext>
    </p:extLst>
  </p:cSld>
  <p:clrMapOvr>
    <a:masterClrMapping/>
  </p:clrMapOvr>
  <p:transition xmlns:p14="http://schemas.microsoft.com/office/powerpoint/2010/main" spd="med">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3106096" y="149918"/>
            <a:ext cx="59850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2800" b="1" i="0" u="none" strike="noStrike" cap="none">
                <a:solidFill>
                  <a:srgbClr val="008774"/>
                </a:solidFill>
                <a:latin typeface="Arial"/>
                <a:ea typeface="Arial"/>
                <a:cs typeface="Arial"/>
                <a:sym typeface="Arial"/>
              </a:rPr>
              <a:t>Large Insurance Group</a:t>
            </a:r>
          </a:p>
        </p:txBody>
      </p:sp>
      <p:sp>
        <p:nvSpPr>
          <p:cNvPr id="734" name="Shape 734"/>
          <p:cNvSpPr txBox="1">
            <a:spLocks noGrp="1"/>
          </p:cNvSpPr>
          <p:nvPr>
            <p:ph type="body" idx="1"/>
          </p:nvPr>
        </p:nvSpPr>
        <p:spPr>
          <a:xfrm>
            <a:off x="3106674" y="624362"/>
            <a:ext cx="5984700" cy="288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Ten Weeks, Building Blocks and Seven Apps</a:t>
            </a:r>
          </a:p>
        </p:txBody>
      </p:sp>
      <p:sp>
        <p:nvSpPr>
          <p:cNvPr id="735" name="Shape 735"/>
          <p:cNvSpPr txBox="1"/>
          <p:nvPr/>
        </p:nvSpPr>
        <p:spPr>
          <a:xfrm>
            <a:off x="3323644" y="1882305"/>
            <a:ext cx="5454600" cy="29606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A Team of 4 Developer Pairs</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Workshop-Led Suitability Planning</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Test-Driven Deployment</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7 Apps Production-Ready in 10 Weeks</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Cookbook and Recipe PCF Site</a:t>
            </a:r>
          </a:p>
          <a:p>
            <a:pPr marL="285750" marR="0" lvl="0" indent="-285750" algn="l" rtl="0">
              <a:lnSpc>
                <a:spcPct val="10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Legacy Integration Building Blocks </a:t>
            </a:r>
          </a:p>
          <a:p>
            <a:pPr marL="740664" marR="0" lvl="1" indent="-296164" algn="l" rtl="0">
              <a:lnSpc>
                <a:spcPct val="10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Acceleration of Subsequent Migrations</a:t>
            </a:r>
          </a:p>
          <a:p>
            <a:pPr marL="740664" marR="0" lvl="1" indent="-296164" algn="l" rtl="0">
              <a:lnSpc>
                <a:spcPct val="10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2wks for 2 JBOSS Apps to Spring Boot</a:t>
            </a:r>
          </a:p>
        </p:txBody>
      </p:sp>
      <p:sp>
        <p:nvSpPr>
          <p:cNvPr id="736" name="Shape 736"/>
          <p:cNvSpPr/>
          <p:nvPr/>
        </p:nvSpPr>
        <p:spPr>
          <a:xfrm>
            <a:off x="3106096" y="1105229"/>
            <a:ext cx="5672100" cy="584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37" name="Shape 737"/>
          <p:cNvSpPr/>
          <p:nvPr/>
        </p:nvSpPr>
        <p:spPr>
          <a:xfrm>
            <a:off x="3158519" y="1089326"/>
            <a:ext cx="5532300" cy="584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0" i="0" u="none" strike="noStrike" cap="none">
                <a:solidFill>
                  <a:srgbClr val="FFFFFF"/>
                </a:solidFill>
                <a:latin typeface="Calibri"/>
                <a:ea typeface="Calibri"/>
                <a:cs typeface="Calibri"/>
                <a:sym typeface="Calibri"/>
              </a:rPr>
              <a:t>A ten week project to re-platform as many apps as possible while building components and patterns to expedite future work</a:t>
            </a:r>
          </a:p>
        </p:txBody>
      </p:sp>
      <p:pic>
        <p:nvPicPr>
          <p:cNvPr id="738" name="Shape 738"/>
          <p:cNvPicPr preferRelativeResize="0"/>
          <p:nvPr/>
        </p:nvPicPr>
        <p:blipFill rotWithShape="1">
          <a:blip r:embed="rId3">
            <a:alphaModFix/>
          </a:blip>
          <a:srcRect/>
          <a:stretch/>
        </p:blipFill>
        <p:spPr>
          <a:xfrm>
            <a:off x="168084" y="624362"/>
            <a:ext cx="2782800" cy="2240700"/>
          </a:xfrm>
          <a:prstGeom prst="rect">
            <a:avLst/>
          </a:prstGeom>
          <a:noFill/>
          <a:ln>
            <a:noFill/>
          </a:ln>
        </p:spPr>
      </p:pic>
      <p:pic>
        <p:nvPicPr>
          <p:cNvPr id="739" name="Shape 739"/>
          <p:cNvPicPr preferRelativeResize="0"/>
          <p:nvPr/>
        </p:nvPicPr>
        <p:blipFill rotWithShape="1">
          <a:blip r:embed="rId4">
            <a:alphaModFix/>
          </a:blip>
          <a:srcRect/>
          <a:stretch/>
        </p:blipFill>
        <p:spPr>
          <a:xfrm>
            <a:off x="50800" y="2012567"/>
            <a:ext cx="2607300" cy="2145900"/>
          </a:xfrm>
          <a:prstGeom prst="rect">
            <a:avLst/>
          </a:prstGeom>
          <a:noFill/>
          <a:ln>
            <a:noFill/>
          </a:ln>
        </p:spPr>
      </p:pic>
      <p:sp>
        <p:nvSpPr>
          <p:cNvPr id="740" name="Shape 740"/>
          <p:cNvSpPr/>
          <p:nvPr/>
        </p:nvSpPr>
        <p:spPr>
          <a:xfrm>
            <a:off x="50800" y="3548976"/>
            <a:ext cx="327300" cy="45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741" name="Shape 741"/>
          <p:cNvPicPr preferRelativeResize="0"/>
          <p:nvPr/>
        </p:nvPicPr>
        <p:blipFill rotWithShape="1">
          <a:blip r:embed="rId5">
            <a:alphaModFix/>
          </a:blip>
          <a:srcRect/>
          <a:stretch/>
        </p:blipFill>
        <p:spPr>
          <a:xfrm>
            <a:off x="333597" y="3217333"/>
            <a:ext cx="2967600" cy="1882200"/>
          </a:xfrm>
          <a:prstGeom prst="rect">
            <a:avLst/>
          </a:prstGeom>
          <a:noFill/>
          <a:ln>
            <a:noFill/>
          </a:ln>
        </p:spPr>
      </p:pic>
    </p:spTree>
    <p:extLst>
      <p:ext uri="{BB962C8B-B14F-4D97-AF65-F5344CB8AC3E}">
        <p14:creationId xmlns:p14="http://schemas.microsoft.com/office/powerpoint/2010/main" val="3892161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3106096" y="149918"/>
            <a:ext cx="59850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2800" b="1" i="0" u="none" strike="noStrike" cap="none">
                <a:solidFill>
                  <a:srgbClr val="008774"/>
                </a:solidFill>
                <a:latin typeface="Arial"/>
                <a:ea typeface="Arial"/>
                <a:cs typeface="Arial"/>
                <a:sym typeface="Arial"/>
              </a:rPr>
              <a:t>The Home Depot</a:t>
            </a:r>
          </a:p>
        </p:txBody>
      </p:sp>
      <p:sp>
        <p:nvSpPr>
          <p:cNvPr id="747" name="Shape 747"/>
          <p:cNvSpPr txBox="1">
            <a:spLocks noGrp="1"/>
          </p:cNvSpPr>
          <p:nvPr>
            <p:ph type="body" idx="1"/>
          </p:nvPr>
        </p:nvSpPr>
        <p:spPr>
          <a:xfrm>
            <a:off x="3106674" y="624362"/>
            <a:ext cx="5984700" cy="288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Five Weeks, Five Services, High Fives</a:t>
            </a:r>
          </a:p>
        </p:txBody>
      </p:sp>
      <p:pic>
        <p:nvPicPr>
          <p:cNvPr id="748" name="Shape 748"/>
          <p:cNvPicPr preferRelativeResize="0"/>
          <p:nvPr/>
        </p:nvPicPr>
        <p:blipFill rotWithShape="1">
          <a:blip r:embed="rId3">
            <a:alphaModFix/>
          </a:blip>
          <a:srcRect/>
          <a:stretch/>
        </p:blipFill>
        <p:spPr>
          <a:xfrm>
            <a:off x="270467" y="149918"/>
            <a:ext cx="2550600" cy="1930200"/>
          </a:xfrm>
          <a:prstGeom prst="rect">
            <a:avLst/>
          </a:prstGeom>
          <a:noFill/>
          <a:ln>
            <a:noFill/>
          </a:ln>
        </p:spPr>
      </p:pic>
      <p:pic>
        <p:nvPicPr>
          <p:cNvPr id="749" name="Shape 749"/>
          <p:cNvPicPr preferRelativeResize="0"/>
          <p:nvPr/>
        </p:nvPicPr>
        <p:blipFill rotWithShape="1">
          <a:blip r:embed="rId4">
            <a:alphaModFix/>
          </a:blip>
          <a:srcRect/>
          <a:stretch/>
        </p:blipFill>
        <p:spPr>
          <a:xfrm>
            <a:off x="687902" y="1971725"/>
            <a:ext cx="2318400" cy="3087900"/>
          </a:xfrm>
          <a:prstGeom prst="rect">
            <a:avLst/>
          </a:prstGeom>
          <a:noFill/>
          <a:ln>
            <a:noFill/>
          </a:ln>
        </p:spPr>
      </p:pic>
      <p:pic>
        <p:nvPicPr>
          <p:cNvPr id="750" name="Shape 750"/>
          <p:cNvPicPr preferRelativeResize="0"/>
          <p:nvPr/>
        </p:nvPicPr>
        <p:blipFill rotWithShape="1">
          <a:blip r:embed="rId5">
            <a:alphaModFix/>
          </a:blip>
          <a:srcRect/>
          <a:stretch/>
        </p:blipFill>
        <p:spPr>
          <a:xfrm>
            <a:off x="51459" y="1231473"/>
            <a:ext cx="2484300" cy="2564700"/>
          </a:xfrm>
          <a:prstGeom prst="rect">
            <a:avLst/>
          </a:prstGeom>
          <a:noFill/>
          <a:ln>
            <a:noFill/>
          </a:ln>
        </p:spPr>
      </p:pic>
      <p:sp>
        <p:nvSpPr>
          <p:cNvPr id="751" name="Shape 751"/>
          <p:cNvSpPr txBox="1"/>
          <p:nvPr/>
        </p:nvSpPr>
        <p:spPr>
          <a:xfrm>
            <a:off x="3323644" y="1882305"/>
            <a:ext cx="5454600" cy="2522699"/>
          </a:xfrm>
          <a:prstGeom prst="rect">
            <a:avLst/>
          </a:prstGeom>
          <a:noFill/>
          <a:ln>
            <a:noFill/>
          </a:ln>
        </p:spPr>
        <p:txBody>
          <a:bodyPr lIns="91425" tIns="45700" rIns="91425" bIns="45700" anchor="t" anchorCtr="0">
            <a:noAutofit/>
          </a:bodyPr>
          <a:lstStyle/>
          <a:p>
            <a:pPr marL="285750" marR="0" lvl="0" indent="-285750" algn="l" rtl="0">
              <a:lnSpc>
                <a:spcPct val="90000"/>
              </a:lnSpc>
              <a:spcBef>
                <a:spcPts val="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A Team of 4 Pairs</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Working in Dedicated Space @ THD</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Using TDD and CI/CD from Day One</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Delivered 5 Services in 5 Weeks</a:t>
            </a:r>
          </a:p>
          <a:p>
            <a:pPr marL="740664" marR="0" lvl="1" indent="-296164" algn="l" rtl="0">
              <a:lnSpc>
                <a:spcPct val="9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2 Running in Production</a:t>
            </a:r>
          </a:p>
          <a:p>
            <a:pPr marL="285750" marR="0" lvl="0" indent="-285750" algn="l" rtl="0">
              <a:lnSpc>
                <a:spcPct val="90000"/>
              </a:lnSpc>
              <a:spcBef>
                <a:spcPts val="300"/>
              </a:spcBef>
              <a:spcAft>
                <a:spcPts val="0"/>
              </a:spcAft>
              <a:buClr>
                <a:srgbClr val="008674"/>
              </a:buClr>
              <a:buSzPct val="100909"/>
              <a:buFont typeface="Noto Sans Symbols"/>
              <a:buChar char="▪"/>
            </a:pPr>
            <a:r>
              <a:rPr lang="en-US" sz="2220" b="0" i="0" u="none" strike="noStrike" cap="none">
                <a:solidFill>
                  <a:srgbClr val="595959"/>
                </a:solidFill>
                <a:latin typeface="Arial"/>
                <a:ea typeface="Arial"/>
                <a:cs typeface="Arial"/>
                <a:sym typeface="Arial"/>
              </a:rPr>
              <a:t>Additional 3 in Next 5 Weeks</a:t>
            </a:r>
          </a:p>
          <a:p>
            <a:pPr marL="740664" marR="0" lvl="1" indent="-296164" algn="l" rtl="0">
              <a:lnSpc>
                <a:spcPct val="90000"/>
              </a:lnSpc>
              <a:spcBef>
                <a:spcPts val="300"/>
              </a:spcBef>
              <a:spcAft>
                <a:spcPts val="0"/>
              </a:spcAft>
              <a:buClr>
                <a:srgbClr val="008674"/>
              </a:buClr>
              <a:buSzPct val="97368"/>
              <a:buFont typeface="Helvetica Neue"/>
              <a:buChar char="-"/>
            </a:pPr>
            <a:r>
              <a:rPr lang="en-US" sz="1850" b="0" i="0" u="none" strike="noStrike" cap="none">
                <a:solidFill>
                  <a:srgbClr val="595959"/>
                </a:solidFill>
                <a:latin typeface="Arial"/>
                <a:ea typeface="Arial"/>
                <a:cs typeface="Arial"/>
                <a:sym typeface="Arial"/>
              </a:rPr>
              <a:t>And Spikes to Determine Data Approach</a:t>
            </a:r>
          </a:p>
        </p:txBody>
      </p:sp>
      <p:sp>
        <p:nvSpPr>
          <p:cNvPr id="752" name="Shape 752"/>
          <p:cNvSpPr/>
          <p:nvPr/>
        </p:nvSpPr>
        <p:spPr>
          <a:xfrm>
            <a:off x="3106096" y="1105229"/>
            <a:ext cx="5672100" cy="584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53" name="Shape 753"/>
          <p:cNvSpPr/>
          <p:nvPr/>
        </p:nvSpPr>
        <p:spPr>
          <a:xfrm>
            <a:off x="3158519" y="1089326"/>
            <a:ext cx="5532300" cy="584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0" i="0" u="none" strike="noStrike" cap="none">
                <a:solidFill>
                  <a:srgbClr val="FFFFFF"/>
                </a:solidFill>
                <a:latin typeface="Calibri"/>
                <a:ea typeface="Calibri"/>
                <a:cs typeface="Calibri"/>
                <a:sym typeface="Calibri"/>
              </a:rPr>
              <a:t>A ten week project to modernize an Invoice Management Platform into Spring microservices running on PCF</a:t>
            </a:r>
          </a:p>
        </p:txBody>
      </p:sp>
      <p:sp>
        <p:nvSpPr>
          <p:cNvPr id="754" name="Shape 754"/>
          <p:cNvSpPr/>
          <p:nvPr/>
        </p:nvSpPr>
        <p:spPr>
          <a:xfrm>
            <a:off x="3106096" y="4326003"/>
            <a:ext cx="5232600" cy="52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2800" b="1" i="0" u="none" strike="noStrike" cap="none">
                <a:solidFill>
                  <a:schemeClr val="dk2"/>
                </a:solidFill>
                <a:latin typeface="Calibri"/>
                <a:ea typeface="Calibri"/>
                <a:cs typeface="Calibri"/>
                <a:sym typeface="Calibri"/>
              </a:rPr>
              <a:t>Watch One &gt; Do One &gt; Teach One</a:t>
            </a:r>
          </a:p>
        </p:txBody>
      </p:sp>
    </p:spTree>
    <p:extLst>
      <p:ext uri="{BB962C8B-B14F-4D97-AF65-F5344CB8AC3E}">
        <p14:creationId xmlns:p14="http://schemas.microsoft.com/office/powerpoint/2010/main" val="20781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Shape 759"/>
          <p:cNvSpPr txBox="1">
            <a:spLocks noGrp="1"/>
          </p:cNvSpPr>
          <p:nvPr>
            <p:ph type="title"/>
          </p:nvPr>
        </p:nvSpPr>
        <p:spPr>
          <a:xfrm>
            <a:off x="3106096" y="149918"/>
            <a:ext cx="59850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2800" b="1" i="0" u="none" strike="noStrike" cap="none">
                <a:solidFill>
                  <a:srgbClr val="008774"/>
                </a:solidFill>
                <a:latin typeface="Arial"/>
                <a:ea typeface="Arial"/>
                <a:cs typeface="Arial"/>
                <a:sym typeface="Arial"/>
              </a:rPr>
              <a:t>Comcast</a:t>
            </a:r>
          </a:p>
        </p:txBody>
      </p:sp>
      <p:sp>
        <p:nvSpPr>
          <p:cNvPr id="760" name="Shape 760"/>
          <p:cNvSpPr txBox="1">
            <a:spLocks noGrp="1"/>
          </p:cNvSpPr>
          <p:nvPr>
            <p:ph type="body" idx="1"/>
          </p:nvPr>
        </p:nvSpPr>
        <p:spPr>
          <a:xfrm>
            <a:off x="3106674" y="624362"/>
            <a:ext cx="5984700" cy="288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US" sz="1800" b="0" i="0" u="none" strike="noStrike" cap="none">
                <a:solidFill>
                  <a:srgbClr val="595959"/>
                </a:solidFill>
                <a:latin typeface="Arial"/>
                <a:ea typeface="Arial"/>
                <a:cs typeface="Arial"/>
                <a:sym typeface="Arial"/>
              </a:rPr>
              <a:t>A People, Process and Applications Journey</a:t>
            </a:r>
          </a:p>
        </p:txBody>
      </p:sp>
      <p:sp>
        <p:nvSpPr>
          <p:cNvPr id="761" name="Shape 761"/>
          <p:cNvSpPr txBox="1"/>
          <p:nvPr/>
        </p:nvSpPr>
        <p:spPr>
          <a:xfrm>
            <a:off x="3323644" y="1882305"/>
            <a:ext cx="5454600" cy="30170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Started with a 2 Day POC Workshop in 2014</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Working Prototype App in 30 Days</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Operational Enablement in 3 Months</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Transformation of ESP</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500+ servers and 100s of services</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ESP now running on PCF (1 Year Project)</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75% Faster Time-To-Market</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Zero downtime maintenance</a:t>
            </a:r>
          </a:p>
          <a:p>
            <a:pPr marL="740664" marR="0" lvl="1" indent="-296164" algn="l" rtl="0">
              <a:lnSpc>
                <a:spcPct val="100000"/>
              </a:lnSpc>
              <a:spcBef>
                <a:spcPts val="300"/>
              </a:spcBef>
              <a:spcAft>
                <a:spcPts val="0"/>
              </a:spcAft>
              <a:buClr>
                <a:srgbClr val="008674"/>
              </a:buClr>
              <a:buSzPct val="100000"/>
              <a:buFont typeface="Helvetica Neue"/>
              <a:buChar char="-"/>
            </a:pPr>
            <a:r>
              <a:rPr lang="en-US" sz="1600" b="0" i="0" u="none" strike="noStrike" cap="none">
                <a:solidFill>
                  <a:srgbClr val="595959"/>
                </a:solidFill>
                <a:latin typeface="Arial"/>
                <a:ea typeface="Arial"/>
                <a:cs typeface="Arial"/>
                <a:sym typeface="Arial"/>
              </a:rPr>
              <a:t>Drastically faster turnaround</a:t>
            </a:r>
          </a:p>
          <a:p>
            <a:pPr marL="285750" marR="0" lvl="0" indent="-285750" algn="l" rtl="0">
              <a:lnSpc>
                <a:spcPct val="100000"/>
              </a:lnSpc>
              <a:spcBef>
                <a:spcPts val="300"/>
              </a:spcBef>
              <a:spcAft>
                <a:spcPts val="0"/>
              </a:spcAft>
              <a:buClr>
                <a:srgbClr val="008674"/>
              </a:buClr>
              <a:buSzPct val="100000"/>
              <a:buFont typeface="Noto Sans Symbols"/>
              <a:buChar char="▪"/>
            </a:pPr>
            <a:r>
              <a:rPr lang="en-US" sz="1800" b="0" i="0" u="none" strike="noStrike" cap="none">
                <a:solidFill>
                  <a:srgbClr val="595959"/>
                </a:solidFill>
                <a:latin typeface="Arial"/>
                <a:ea typeface="Arial"/>
                <a:cs typeface="Arial"/>
                <a:sym typeface="Arial"/>
              </a:rPr>
              <a:t>Transformative Journey Continues</a:t>
            </a:r>
          </a:p>
        </p:txBody>
      </p:sp>
      <p:sp>
        <p:nvSpPr>
          <p:cNvPr id="762" name="Shape 762"/>
          <p:cNvSpPr/>
          <p:nvPr/>
        </p:nvSpPr>
        <p:spPr>
          <a:xfrm>
            <a:off x="3106096" y="1105229"/>
            <a:ext cx="5672100" cy="5847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63" name="Shape 763"/>
          <p:cNvSpPr/>
          <p:nvPr/>
        </p:nvSpPr>
        <p:spPr>
          <a:xfrm>
            <a:off x="3158519" y="1089326"/>
            <a:ext cx="5532300" cy="584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600" b="0" i="0" u="none" strike="noStrike" cap="none">
                <a:solidFill>
                  <a:srgbClr val="FFFFFF"/>
                </a:solidFill>
                <a:latin typeface="Calibri"/>
                <a:ea typeface="Calibri"/>
                <a:cs typeface="Calibri"/>
                <a:sym typeface="Calibri"/>
              </a:rPr>
              <a:t>Transforming the hearts and minds of 1000+ developers as we modernized code and enabled new platforms and practices</a:t>
            </a:r>
          </a:p>
        </p:txBody>
      </p:sp>
      <p:pic>
        <p:nvPicPr>
          <p:cNvPr id="764" name="Shape 764"/>
          <p:cNvPicPr preferRelativeResize="0"/>
          <p:nvPr/>
        </p:nvPicPr>
        <p:blipFill rotWithShape="1">
          <a:blip r:embed="rId3">
            <a:alphaModFix/>
          </a:blip>
          <a:srcRect/>
          <a:stretch/>
        </p:blipFill>
        <p:spPr>
          <a:xfrm>
            <a:off x="155206" y="329700"/>
            <a:ext cx="2718300" cy="1519200"/>
          </a:xfrm>
          <a:prstGeom prst="rect">
            <a:avLst/>
          </a:prstGeom>
          <a:noFill/>
          <a:ln>
            <a:noFill/>
          </a:ln>
        </p:spPr>
      </p:pic>
      <p:pic>
        <p:nvPicPr>
          <p:cNvPr id="765" name="Shape 765"/>
          <p:cNvPicPr preferRelativeResize="0"/>
          <p:nvPr/>
        </p:nvPicPr>
        <p:blipFill rotWithShape="1">
          <a:blip r:embed="rId4">
            <a:alphaModFix/>
          </a:blip>
          <a:srcRect/>
          <a:stretch/>
        </p:blipFill>
        <p:spPr>
          <a:xfrm>
            <a:off x="155206" y="1921709"/>
            <a:ext cx="2718300" cy="1521900"/>
          </a:xfrm>
          <a:prstGeom prst="rect">
            <a:avLst/>
          </a:prstGeom>
          <a:noFill/>
          <a:ln>
            <a:noFill/>
          </a:ln>
        </p:spPr>
      </p:pic>
      <p:sp>
        <p:nvSpPr>
          <p:cNvPr id="766" name="Shape 766"/>
          <p:cNvSpPr/>
          <p:nvPr/>
        </p:nvSpPr>
        <p:spPr>
          <a:xfrm>
            <a:off x="155206" y="3471867"/>
            <a:ext cx="2718300" cy="708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2000" b="1" i="0" u="sng" strike="noStrike" cap="none">
                <a:solidFill>
                  <a:schemeClr val="hlink"/>
                </a:solidFill>
                <a:latin typeface="Calibri"/>
                <a:ea typeface="Calibri"/>
                <a:cs typeface="Calibri"/>
                <a:sym typeface="Calibri"/>
                <a:hlinkClick r:id="rId5"/>
              </a:rPr>
              <a:t>SpringOne Platform YouTube Channel</a:t>
            </a:r>
          </a:p>
        </p:txBody>
      </p:sp>
    </p:spTree>
    <p:extLst>
      <p:ext uri="{BB962C8B-B14F-4D97-AF65-F5344CB8AC3E}">
        <p14:creationId xmlns:p14="http://schemas.microsoft.com/office/powerpoint/2010/main" val="72261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70"/>
        <p:cNvGrpSpPr/>
        <p:nvPr/>
      </p:nvGrpSpPr>
      <p:grpSpPr>
        <a:xfrm>
          <a:off x="0" y="0"/>
          <a:ext cx="0" cy="0"/>
          <a:chOff x="0" y="0"/>
          <a:chExt cx="0" cy="0"/>
        </a:xfrm>
      </p:grpSpPr>
      <p:sp>
        <p:nvSpPr>
          <p:cNvPr id="771" name="Shape 771"/>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600" b="1" i="0" u="none" strike="noStrike" cap="none">
                <a:solidFill>
                  <a:schemeClr val="accent1"/>
                </a:solidFill>
                <a:latin typeface="Arial"/>
                <a:ea typeface="Arial"/>
                <a:cs typeface="Arial"/>
                <a:sym typeface="Arial"/>
              </a:rPr>
              <a:t>Ex: Large Bank Asset Management Application Portfolio </a:t>
            </a:r>
          </a:p>
        </p:txBody>
      </p:sp>
      <p:sp>
        <p:nvSpPr>
          <p:cNvPr id="772" name="Shape 772"/>
          <p:cNvSpPr/>
          <p:nvPr/>
        </p:nvSpPr>
        <p:spPr>
          <a:xfrm>
            <a:off x="566287" y="1050758"/>
            <a:ext cx="2473800" cy="1652400"/>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3" name="Shape 773"/>
          <p:cNvSpPr/>
          <p:nvPr/>
        </p:nvSpPr>
        <p:spPr>
          <a:xfrm>
            <a:off x="3141046" y="1050758"/>
            <a:ext cx="2473800" cy="1652400"/>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4" name="Shape 774"/>
          <p:cNvSpPr/>
          <p:nvPr/>
        </p:nvSpPr>
        <p:spPr>
          <a:xfrm>
            <a:off x="566285" y="2807366"/>
            <a:ext cx="2473800" cy="1652399"/>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5" name="Shape 775"/>
          <p:cNvSpPr/>
          <p:nvPr/>
        </p:nvSpPr>
        <p:spPr>
          <a:xfrm>
            <a:off x="3141043" y="2807366"/>
            <a:ext cx="2473800" cy="1652399"/>
          </a:xfrm>
          <a:prstGeom prst="rect">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776" name="Shape 776"/>
          <p:cNvGrpSpPr/>
          <p:nvPr/>
        </p:nvGrpSpPr>
        <p:grpSpPr>
          <a:xfrm>
            <a:off x="372980" y="1042736"/>
            <a:ext cx="109579" cy="3429000"/>
            <a:chOff x="372980" y="1042736"/>
            <a:chExt cx="109579" cy="3429000"/>
          </a:xfrm>
        </p:grpSpPr>
        <p:cxnSp>
          <p:nvCxnSpPr>
            <p:cNvPr id="777" name="Shape 777"/>
            <p:cNvCxnSpPr/>
            <p:nvPr/>
          </p:nvCxnSpPr>
          <p:spPr>
            <a:xfrm>
              <a:off x="473241" y="1042736"/>
              <a:ext cx="0" cy="342900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78" name="Shape 778"/>
            <p:cNvCxnSpPr/>
            <p:nvPr/>
          </p:nvCxnSpPr>
          <p:spPr>
            <a:xfrm>
              <a:off x="372980" y="1050758"/>
              <a:ext cx="107400" cy="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79" name="Shape 779"/>
            <p:cNvCxnSpPr/>
            <p:nvPr/>
          </p:nvCxnSpPr>
          <p:spPr>
            <a:xfrm>
              <a:off x="375159" y="4462919"/>
              <a:ext cx="107399" cy="0"/>
            </a:xfrm>
            <a:prstGeom prst="straightConnector1">
              <a:avLst/>
            </a:prstGeom>
            <a:solidFill>
              <a:schemeClr val="lt1"/>
            </a:solidFill>
            <a:ln w="25400" cap="flat" cmpd="sng">
              <a:solidFill>
                <a:srgbClr val="007A6E"/>
              </a:solidFill>
              <a:prstDash val="solid"/>
              <a:round/>
              <a:headEnd type="none" w="med" len="med"/>
              <a:tailEnd type="none" w="med" len="med"/>
            </a:ln>
          </p:spPr>
        </p:cxnSp>
      </p:grpSp>
      <p:grpSp>
        <p:nvGrpSpPr>
          <p:cNvPr id="780" name="Shape 780"/>
          <p:cNvGrpSpPr/>
          <p:nvPr/>
        </p:nvGrpSpPr>
        <p:grpSpPr>
          <a:xfrm rot="-5400000">
            <a:off x="3037837" y="2073953"/>
            <a:ext cx="109579" cy="5052631"/>
            <a:chOff x="372980" y="1042736"/>
            <a:chExt cx="109579" cy="3429000"/>
          </a:xfrm>
        </p:grpSpPr>
        <p:cxnSp>
          <p:nvCxnSpPr>
            <p:cNvPr id="781" name="Shape 781"/>
            <p:cNvCxnSpPr/>
            <p:nvPr/>
          </p:nvCxnSpPr>
          <p:spPr>
            <a:xfrm>
              <a:off x="473241" y="1042736"/>
              <a:ext cx="0" cy="342900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82" name="Shape 782"/>
            <p:cNvCxnSpPr/>
            <p:nvPr/>
          </p:nvCxnSpPr>
          <p:spPr>
            <a:xfrm>
              <a:off x="372980" y="1050758"/>
              <a:ext cx="107400" cy="0"/>
            </a:xfrm>
            <a:prstGeom prst="straightConnector1">
              <a:avLst/>
            </a:prstGeom>
            <a:solidFill>
              <a:schemeClr val="lt1"/>
            </a:solidFill>
            <a:ln w="25400" cap="flat" cmpd="sng">
              <a:solidFill>
                <a:srgbClr val="007A6E"/>
              </a:solidFill>
              <a:prstDash val="solid"/>
              <a:round/>
              <a:headEnd type="none" w="med" len="med"/>
              <a:tailEnd type="none" w="med" len="med"/>
            </a:ln>
          </p:spPr>
        </p:cxnSp>
        <p:cxnSp>
          <p:nvCxnSpPr>
            <p:cNvPr id="783" name="Shape 783"/>
            <p:cNvCxnSpPr/>
            <p:nvPr/>
          </p:nvCxnSpPr>
          <p:spPr>
            <a:xfrm>
              <a:off x="375159" y="4462923"/>
              <a:ext cx="107399" cy="0"/>
            </a:xfrm>
            <a:prstGeom prst="straightConnector1">
              <a:avLst/>
            </a:prstGeom>
            <a:solidFill>
              <a:schemeClr val="lt1"/>
            </a:solidFill>
            <a:ln w="25400" cap="flat" cmpd="sng">
              <a:solidFill>
                <a:srgbClr val="007A6E"/>
              </a:solidFill>
              <a:prstDash val="solid"/>
              <a:round/>
              <a:headEnd type="none" w="med" len="med"/>
              <a:tailEnd type="none" w="med" len="med"/>
            </a:ln>
          </p:spPr>
        </p:cxnSp>
      </p:grpSp>
      <p:sp>
        <p:nvSpPr>
          <p:cNvPr id="784" name="Shape 784"/>
          <p:cNvSpPr txBox="1"/>
          <p:nvPr/>
        </p:nvSpPr>
        <p:spPr>
          <a:xfrm rot="-5400000">
            <a:off x="-341117" y="2618323"/>
            <a:ext cx="13614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TECHNICAL VALUE</a:t>
            </a:r>
          </a:p>
        </p:txBody>
      </p:sp>
      <p:sp>
        <p:nvSpPr>
          <p:cNvPr id="785" name="Shape 785"/>
          <p:cNvSpPr txBox="1"/>
          <p:nvPr/>
        </p:nvSpPr>
        <p:spPr>
          <a:xfrm>
            <a:off x="2458415" y="4557201"/>
            <a:ext cx="12684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200" b="1" i="0" u="none" strike="noStrike" cap="none">
                <a:solidFill>
                  <a:schemeClr val="dk2"/>
                </a:solidFill>
                <a:latin typeface="Calibri"/>
                <a:ea typeface="Calibri"/>
                <a:cs typeface="Calibri"/>
                <a:sym typeface="Calibri"/>
              </a:rPr>
              <a:t>BUSINESS VALUE</a:t>
            </a:r>
          </a:p>
        </p:txBody>
      </p:sp>
      <p:sp>
        <p:nvSpPr>
          <p:cNvPr id="786" name="Shape 786"/>
          <p:cNvSpPr txBox="1"/>
          <p:nvPr/>
        </p:nvSpPr>
        <p:spPr>
          <a:xfrm>
            <a:off x="566285" y="4564894"/>
            <a:ext cx="612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WORSE</a:t>
            </a:r>
          </a:p>
        </p:txBody>
      </p:sp>
      <p:sp>
        <p:nvSpPr>
          <p:cNvPr id="787" name="Shape 787"/>
          <p:cNvSpPr txBox="1"/>
          <p:nvPr/>
        </p:nvSpPr>
        <p:spPr>
          <a:xfrm>
            <a:off x="5006171" y="4568742"/>
            <a:ext cx="594900" cy="25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BETTER</a:t>
            </a:r>
          </a:p>
        </p:txBody>
      </p:sp>
      <p:sp>
        <p:nvSpPr>
          <p:cNvPr id="788" name="Shape 788"/>
          <p:cNvSpPr txBox="1"/>
          <p:nvPr/>
        </p:nvSpPr>
        <p:spPr>
          <a:xfrm rot="-5400000">
            <a:off x="33327" y="4028432"/>
            <a:ext cx="612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WORSE</a:t>
            </a:r>
          </a:p>
        </p:txBody>
      </p:sp>
      <p:sp>
        <p:nvSpPr>
          <p:cNvPr id="789" name="Shape 789"/>
          <p:cNvSpPr txBox="1"/>
          <p:nvPr/>
        </p:nvSpPr>
        <p:spPr>
          <a:xfrm rot="-5400000">
            <a:off x="42124" y="1229707"/>
            <a:ext cx="594900" cy="253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050" b="0" i="0" u="none" strike="noStrike" cap="none">
                <a:solidFill>
                  <a:schemeClr val="dk2"/>
                </a:solidFill>
                <a:latin typeface="Calibri"/>
                <a:ea typeface="Calibri"/>
                <a:cs typeface="Calibri"/>
                <a:sym typeface="Calibri"/>
              </a:rPr>
              <a:t>BETTER</a:t>
            </a:r>
          </a:p>
        </p:txBody>
      </p:sp>
      <p:sp>
        <p:nvSpPr>
          <p:cNvPr id="790" name="Shape 790"/>
          <p:cNvSpPr txBox="1"/>
          <p:nvPr/>
        </p:nvSpPr>
        <p:spPr>
          <a:xfrm>
            <a:off x="582214" y="1059023"/>
            <a:ext cx="9846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Tolerate</a:t>
            </a:r>
          </a:p>
        </p:txBody>
      </p:sp>
      <p:sp>
        <p:nvSpPr>
          <p:cNvPr id="791" name="Shape 791"/>
          <p:cNvSpPr txBox="1"/>
          <p:nvPr/>
        </p:nvSpPr>
        <p:spPr>
          <a:xfrm>
            <a:off x="4832257" y="1064183"/>
            <a:ext cx="7650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Invest</a:t>
            </a:r>
          </a:p>
        </p:txBody>
      </p:sp>
      <p:sp>
        <p:nvSpPr>
          <p:cNvPr id="792" name="Shape 792"/>
          <p:cNvSpPr txBox="1"/>
          <p:nvPr/>
        </p:nvSpPr>
        <p:spPr>
          <a:xfrm>
            <a:off x="4674689" y="4087976"/>
            <a:ext cx="9429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Migrate</a:t>
            </a:r>
          </a:p>
        </p:txBody>
      </p:sp>
      <p:sp>
        <p:nvSpPr>
          <p:cNvPr id="793" name="Shape 793"/>
          <p:cNvSpPr txBox="1"/>
          <p:nvPr/>
        </p:nvSpPr>
        <p:spPr>
          <a:xfrm>
            <a:off x="567464" y="4087976"/>
            <a:ext cx="1085699"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en-US" sz="1800" b="1" i="0" u="none" strike="noStrike" cap="none">
                <a:solidFill>
                  <a:schemeClr val="dk2"/>
                </a:solidFill>
                <a:latin typeface="Calibri"/>
                <a:ea typeface="Calibri"/>
                <a:cs typeface="Calibri"/>
                <a:sym typeface="Calibri"/>
              </a:rPr>
              <a:t>Eliminate</a:t>
            </a:r>
          </a:p>
        </p:txBody>
      </p:sp>
      <p:sp>
        <p:nvSpPr>
          <p:cNvPr id="794" name="Shape 794"/>
          <p:cNvSpPr/>
          <p:nvPr/>
        </p:nvSpPr>
        <p:spPr>
          <a:xfrm>
            <a:off x="4092141" y="1654058"/>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5" name="Shape 795"/>
          <p:cNvSpPr/>
          <p:nvPr/>
        </p:nvSpPr>
        <p:spPr>
          <a:xfrm>
            <a:off x="4260757" y="2429833"/>
            <a:ext cx="402900" cy="3750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6" name="Shape 796"/>
          <p:cNvSpPr/>
          <p:nvPr/>
        </p:nvSpPr>
        <p:spPr>
          <a:xfrm>
            <a:off x="5061407" y="2766591"/>
            <a:ext cx="316800" cy="2757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7" name="Shape 797"/>
          <p:cNvSpPr/>
          <p:nvPr/>
        </p:nvSpPr>
        <p:spPr>
          <a:xfrm>
            <a:off x="1783482" y="1897980"/>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8" name="Shape 798"/>
          <p:cNvSpPr/>
          <p:nvPr/>
        </p:nvSpPr>
        <p:spPr>
          <a:xfrm>
            <a:off x="2151438" y="3011126"/>
            <a:ext cx="548700" cy="548699"/>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9" name="Shape 799"/>
          <p:cNvSpPr/>
          <p:nvPr/>
        </p:nvSpPr>
        <p:spPr>
          <a:xfrm>
            <a:off x="2641992" y="2321358"/>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0" name="Shape 800"/>
          <p:cNvSpPr/>
          <p:nvPr/>
        </p:nvSpPr>
        <p:spPr>
          <a:xfrm>
            <a:off x="2907316" y="1241708"/>
            <a:ext cx="571499"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1" name="Shape 801"/>
          <p:cNvSpPr/>
          <p:nvPr/>
        </p:nvSpPr>
        <p:spPr>
          <a:xfrm>
            <a:off x="4539107" y="2905621"/>
            <a:ext cx="571500" cy="5319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2" name="Shape 802"/>
          <p:cNvSpPr/>
          <p:nvPr/>
        </p:nvSpPr>
        <p:spPr>
          <a:xfrm>
            <a:off x="2691550" y="1143000"/>
            <a:ext cx="3034200" cy="2391300"/>
          </a:xfrm>
          <a:custGeom>
            <a:avLst/>
            <a:gdLst/>
            <a:ahLst/>
            <a:cxnLst/>
            <a:rect l="0" t="0" r="0" b="0"/>
            <a:pathLst>
              <a:path w="120000" h="120000" extrusionOk="0">
                <a:moveTo>
                  <a:pt x="52176" y="7300"/>
                </a:moveTo>
                <a:cubicBezTo>
                  <a:pt x="39848" y="3041"/>
                  <a:pt x="37588" y="0"/>
                  <a:pt x="29164" y="0"/>
                </a:cubicBezTo>
                <a:cubicBezTo>
                  <a:pt x="20740" y="0"/>
                  <a:pt x="5398" y="1564"/>
                  <a:pt x="1631" y="7300"/>
                </a:cubicBezTo>
                <a:cubicBezTo>
                  <a:pt x="-2135" y="13035"/>
                  <a:pt x="1083" y="25376"/>
                  <a:pt x="6562" y="34414"/>
                </a:cubicBezTo>
                <a:cubicBezTo>
                  <a:pt x="12041" y="43452"/>
                  <a:pt x="28273" y="51969"/>
                  <a:pt x="34506" y="61529"/>
                </a:cubicBezTo>
                <a:cubicBezTo>
                  <a:pt x="40738" y="71088"/>
                  <a:pt x="38341" y="82212"/>
                  <a:pt x="43957" y="91772"/>
                </a:cubicBezTo>
                <a:cubicBezTo>
                  <a:pt x="49573" y="101332"/>
                  <a:pt x="57929" y="115410"/>
                  <a:pt x="68202" y="118886"/>
                </a:cubicBezTo>
                <a:cubicBezTo>
                  <a:pt x="78476" y="122363"/>
                  <a:pt x="96968" y="116975"/>
                  <a:pt x="105597" y="112629"/>
                </a:cubicBezTo>
                <a:cubicBezTo>
                  <a:pt x="114227" y="108284"/>
                  <a:pt x="120391" y="107328"/>
                  <a:pt x="119980" y="92815"/>
                </a:cubicBezTo>
                <a:cubicBezTo>
                  <a:pt x="119569" y="78302"/>
                  <a:pt x="114296" y="39889"/>
                  <a:pt x="103132" y="25550"/>
                </a:cubicBezTo>
                <a:cubicBezTo>
                  <a:pt x="91968" y="11210"/>
                  <a:pt x="64504" y="11558"/>
                  <a:pt x="52176" y="7300"/>
                </a:cubicBezTo>
                <a:close/>
              </a:path>
            </a:pathLst>
          </a:custGeom>
          <a:noFill/>
          <a:ln w="28575" cap="flat" cmpd="sng">
            <a:solidFill>
              <a:schemeClr val="dk2"/>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3" name="Shape 803"/>
          <p:cNvSpPr txBox="1"/>
          <p:nvPr/>
        </p:nvSpPr>
        <p:spPr>
          <a:xfrm>
            <a:off x="339632" y="4870214"/>
            <a:ext cx="45336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 Gartner’s TIME methodology for Application Portfolio Rationalization</a:t>
            </a:r>
          </a:p>
        </p:txBody>
      </p:sp>
      <p:sp>
        <p:nvSpPr>
          <p:cNvPr id="804" name="Shape 804"/>
          <p:cNvSpPr/>
          <p:nvPr/>
        </p:nvSpPr>
        <p:spPr>
          <a:xfrm>
            <a:off x="2645508" y="3027835"/>
            <a:ext cx="454200" cy="4542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5" name="Shape 805"/>
          <p:cNvSpPr/>
          <p:nvPr/>
        </p:nvSpPr>
        <p:spPr>
          <a:xfrm>
            <a:off x="3350726" y="2138864"/>
            <a:ext cx="402900" cy="375000"/>
          </a:xfrm>
          <a:prstGeom prst="ellipse">
            <a:avLst/>
          </a:prstGeom>
          <a:solidFill>
            <a:schemeClr val="accent1"/>
          </a:solidFill>
          <a:ln w="25400" cap="flat" cmpd="sng">
            <a:solidFill>
              <a:srgbClr val="00625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6" name="Shape 806"/>
          <p:cNvSpPr/>
          <p:nvPr/>
        </p:nvSpPr>
        <p:spPr>
          <a:xfrm>
            <a:off x="7203189" y="2343138"/>
            <a:ext cx="479100" cy="512100"/>
          </a:xfrm>
          <a:prstGeom prst="downArrow">
            <a:avLst>
              <a:gd name="adj1" fmla="val 50000"/>
              <a:gd name="adj2" fmla="val 50000"/>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807" name="Shape 807"/>
          <p:cNvSpPr/>
          <p:nvPr/>
        </p:nvSpPr>
        <p:spPr>
          <a:xfrm>
            <a:off x="5919671" y="887744"/>
            <a:ext cx="3002099" cy="1114200"/>
          </a:xfrm>
          <a:prstGeom prst="bracePair">
            <a:avLst/>
          </a:prstGeom>
          <a:solidFill>
            <a:schemeClr val="lt1"/>
          </a:solidFill>
          <a:ln w="25400" cap="flat" cmpd="sng">
            <a:solidFill>
              <a:srgbClr val="007A6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800" b="0" i="0" u="none" strike="noStrike" cap="none">
                <a:solidFill>
                  <a:schemeClr val="dk2"/>
                </a:solidFill>
                <a:latin typeface="Calibri"/>
                <a:ea typeface="Calibri"/>
                <a:cs typeface="Calibri"/>
                <a:sym typeface="Calibri"/>
              </a:rPr>
              <a:t>Out of the </a:t>
            </a:r>
            <a:r>
              <a:rPr lang="en-US" sz="1800" b="0" i="0" u="none" strike="noStrike" cap="none">
                <a:solidFill>
                  <a:schemeClr val="dk2"/>
                </a:solidFill>
                <a:highlight>
                  <a:srgbClr val="FFFF00"/>
                </a:highlight>
                <a:latin typeface="Calibri"/>
                <a:ea typeface="Calibri"/>
                <a:cs typeface="Calibri"/>
                <a:sym typeface="Calibri"/>
              </a:rPr>
              <a:t>76</a:t>
            </a:r>
            <a:r>
              <a:rPr lang="en-US" sz="1800" b="0" i="0" u="none" strike="noStrike" cap="none">
                <a:solidFill>
                  <a:schemeClr val="dk2"/>
                </a:solidFill>
                <a:latin typeface="Calibri"/>
                <a:ea typeface="Calibri"/>
                <a:cs typeface="Calibri"/>
                <a:sym typeface="Calibri"/>
              </a:rPr>
              <a:t> Websphere applications that will be migrated. Focus here and start with the first </a:t>
            </a:r>
            <a:r>
              <a:rPr lang="en-US" sz="1800" b="0" i="0" u="none" strike="noStrike" cap="none">
                <a:solidFill>
                  <a:schemeClr val="dk2"/>
                </a:solidFill>
                <a:highlight>
                  <a:srgbClr val="FFFF00"/>
                </a:highlight>
                <a:latin typeface="Calibri"/>
                <a:ea typeface="Calibri"/>
                <a:cs typeface="Calibri"/>
                <a:sym typeface="Calibri"/>
              </a:rPr>
              <a:t>10 </a:t>
            </a:r>
            <a:r>
              <a:rPr lang="en-US" sz="1800" b="0" i="0" u="none" strike="noStrike" cap="none">
                <a:solidFill>
                  <a:schemeClr val="dk2"/>
                </a:solidFill>
                <a:latin typeface="Calibri"/>
                <a:ea typeface="Calibri"/>
                <a:cs typeface="Calibri"/>
                <a:sym typeface="Calibri"/>
              </a:rPr>
              <a:t>most impactful apps to Company X</a:t>
            </a:r>
          </a:p>
        </p:txBody>
      </p:sp>
      <p:cxnSp>
        <p:nvCxnSpPr>
          <p:cNvPr id="808" name="Shape 808"/>
          <p:cNvCxnSpPr>
            <a:stCxn id="807" idx="1"/>
            <a:endCxn id="802" idx="9"/>
          </p:cNvCxnSpPr>
          <p:nvPr/>
        </p:nvCxnSpPr>
        <p:spPr>
          <a:xfrm flipH="1">
            <a:off x="5277371" y="1444844"/>
            <a:ext cx="642300" cy="70200"/>
          </a:xfrm>
          <a:prstGeom prst="straightConnector1">
            <a:avLst/>
          </a:prstGeom>
          <a:solidFill>
            <a:schemeClr val="lt1"/>
          </a:solidFill>
          <a:ln w="25400" cap="flat" cmpd="sng">
            <a:solidFill>
              <a:srgbClr val="007A6E"/>
            </a:solidFill>
            <a:prstDash val="solid"/>
            <a:round/>
            <a:headEnd type="none" w="med" len="med"/>
            <a:tailEnd type="oval" w="med" len="med"/>
          </a:ln>
        </p:spPr>
      </p:cxnSp>
      <p:sp>
        <p:nvSpPr>
          <p:cNvPr id="809" name="Shape 809"/>
          <p:cNvSpPr txBox="1"/>
          <p:nvPr/>
        </p:nvSpPr>
        <p:spPr>
          <a:xfrm>
            <a:off x="5903630" y="2943436"/>
            <a:ext cx="3078000" cy="1323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Calibri"/>
              <a:buNone/>
            </a:pPr>
            <a:r>
              <a:rPr lang="en-US" sz="1600" b="1" i="0" u="none" strike="noStrike" cap="none">
                <a:solidFill>
                  <a:srgbClr val="000000"/>
                </a:solidFill>
                <a:latin typeface="Calibri"/>
                <a:ea typeface="Calibri"/>
                <a:cs typeface="Calibri"/>
                <a:sym typeface="Calibri"/>
              </a:rPr>
              <a:t>Realize Immediate ROI Through:</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Auto-Scaling</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Automated Health Management</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Zero Downtime Updates</a:t>
            </a:r>
          </a:p>
          <a:p>
            <a:pPr marL="0" marR="0" lvl="0" indent="0" algn="ctr" rtl="0">
              <a:lnSpc>
                <a:spcPct val="100000"/>
              </a:lnSpc>
              <a:spcBef>
                <a:spcPts val="0"/>
              </a:spcBef>
              <a:spcAft>
                <a:spcPts val="0"/>
              </a:spcAft>
              <a:buClr>
                <a:srgbClr val="000000"/>
              </a:buClr>
              <a:buSzPct val="25000"/>
              <a:buFont typeface="Calibri"/>
              <a:buNone/>
            </a:pPr>
            <a:r>
              <a:rPr lang="en-US" sz="1600" b="0" i="0" u="none" strike="noStrike" cap="none">
                <a:solidFill>
                  <a:srgbClr val="000000"/>
                </a:solidFill>
                <a:latin typeface="Calibri"/>
                <a:ea typeface="Calibri"/>
                <a:cs typeface="Calibri"/>
                <a:sym typeface="Calibri"/>
              </a:rPr>
              <a:t>Reduce Proprietary License Spend</a:t>
            </a:r>
          </a:p>
        </p:txBody>
      </p:sp>
    </p:spTree>
    <p:extLst>
      <p:ext uri="{BB962C8B-B14F-4D97-AF65-F5344CB8AC3E}">
        <p14:creationId xmlns:p14="http://schemas.microsoft.com/office/powerpoint/2010/main" val="1171707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814"/>
        <p:cNvGrpSpPr/>
        <p:nvPr/>
      </p:nvGrpSpPr>
      <p:grpSpPr>
        <a:xfrm>
          <a:off x="0" y="0"/>
          <a:ext cx="0" cy="0"/>
          <a:chOff x="0" y="0"/>
          <a:chExt cx="0" cy="0"/>
        </a:xfrm>
      </p:grpSpPr>
      <p:sp>
        <p:nvSpPr>
          <p:cNvPr id="815" name="Shape 815"/>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a:solidFill>
                  <a:schemeClr val="accent1"/>
                </a:solidFill>
                <a:latin typeface="Arial"/>
                <a:ea typeface="Arial"/>
                <a:cs typeface="Arial"/>
                <a:sym typeface="Arial"/>
              </a:rPr>
              <a:t>Cost saving on custom developed legacy apps</a:t>
            </a:r>
          </a:p>
        </p:txBody>
      </p:sp>
      <p:sp>
        <p:nvSpPr>
          <p:cNvPr id="816" name="Shape 816"/>
          <p:cNvSpPr/>
          <p:nvPr/>
        </p:nvSpPr>
        <p:spPr>
          <a:xfrm>
            <a:off x="3235413" y="950770"/>
            <a:ext cx="2601600" cy="3858000"/>
          </a:xfrm>
          <a:prstGeom prst="roundRect">
            <a:avLst>
              <a:gd name="adj" fmla="val 2527"/>
            </a:avLst>
          </a:prstGeom>
          <a:gradFill>
            <a:gsLst>
              <a:gs pos="0">
                <a:srgbClr val="D8D8D8"/>
              </a:gs>
              <a:gs pos="100000">
                <a:srgbClr val="FFFFFF">
                  <a:alpha val="0"/>
                </a:srgbClr>
              </a:gs>
            </a:gsLst>
            <a:lin ang="5400012" scaled="0"/>
          </a:gradFill>
          <a:ln w="12700"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817" name="Shape 817"/>
          <p:cNvSpPr/>
          <p:nvPr/>
        </p:nvSpPr>
        <p:spPr>
          <a:xfrm>
            <a:off x="6171260" y="958187"/>
            <a:ext cx="2606100" cy="3858000"/>
          </a:xfrm>
          <a:prstGeom prst="roundRect">
            <a:avLst>
              <a:gd name="adj" fmla="val 2527"/>
            </a:avLst>
          </a:prstGeom>
          <a:gradFill>
            <a:gsLst>
              <a:gs pos="0">
                <a:srgbClr val="D8D8D8"/>
              </a:gs>
              <a:gs pos="100000">
                <a:srgbClr val="FFFFFF">
                  <a:alpha val="0"/>
                </a:srgbClr>
              </a:gs>
            </a:gsLst>
            <a:lin ang="5400012" scaled="0"/>
          </a:gradFill>
          <a:ln w="12700"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pic>
        <p:nvPicPr>
          <p:cNvPr id="818" name="Shape 818" descr="http://www.paymentevolution.com/images/developer-gears.jpg"/>
          <p:cNvPicPr preferRelativeResize="0"/>
          <p:nvPr/>
        </p:nvPicPr>
        <p:blipFill rotWithShape="1">
          <a:blip r:embed="rId3">
            <a:alphaModFix/>
          </a:blip>
          <a:srcRect/>
          <a:stretch/>
        </p:blipFill>
        <p:spPr>
          <a:xfrm>
            <a:off x="3557514" y="1473212"/>
            <a:ext cx="2054400" cy="1576499"/>
          </a:xfrm>
          <a:prstGeom prst="rect">
            <a:avLst/>
          </a:prstGeom>
          <a:noFill/>
          <a:ln>
            <a:noFill/>
          </a:ln>
        </p:spPr>
      </p:pic>
      <p:sp>
        <p:nvSpPr>
          <p:cNvPr id="819" name="Shape 819"/>
          <p:cNvSpPr txBox="1"/>
          <p:nvPr/>
        </p:nvSpPr>
        <p:spPr>
          <a:xfrm>
            <a:off x="3824076" y="1032591"/>
            <a:ext cx="14541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US" sz="1600" b="1" i="0" u="none" strike="noStrike" cap="none">
                <a:solidFill>
                  <a:srgbClr val="F27C3A"/>
                </a:solidFill>
                <a:latin typeface="Arial"/>
                <a:ea typeface="Arial"/>
                <a:cs typeface="Arial"/>
                <a:sym typeface="Arial"/>
              </a:rPr>
              <a:t>Platform Dev</a:t>
            </a:r>
          </a:p>
        </p:txBody>
      </p:sp>
      <p:grpSp>
        <p:nvGrpSpPr>
          <p:cNvPr id="820" name="Shape 820"/>
          <p:cNvGrpSpPr/>
          <p:nvPr/>
        </p:nvGrpSpPr>
        <p:grpSpPr>
          <a:xfrm>
            <a:off x="407437" y="958187"/>
            <a:ext cx="2601599" cy="3858075"/>
            <a:chOff x="6542437" y="1714697"/>
            <a:chExt cx="2601599" cy="5144100"/>
          </a:xfrm>
        </p:grpSpPr>
        <p:sp>
          <p:nvSpPr>
            <p:cNvPr id="821" name="Shape 821"/>
            <p:cNvSpPr/>
            <p:nvPr/>
          </p:nvSpPr>
          <p:spPr>
            <a:xfrm>
              <a:off x="6542437" y="1714697"/>
              <a:ext cx="2601599" cy="5144100"/>
            </a:xfrm>
            <a:prstGeom prst="roundRect">
              <a:avLst>
                <a:gd name="adj" fmla="val 2527"/>
              </a:avLst>
            </a:prstGeom>
            <a:gradFill>
              <a:gsLst>
                <a:gs pos="0">
                  <a:srgbClr val="D8D8D8"/>
                </a:gs>
                <a:gs pos="100000">
                  <a:srgbClr val="FFFFFF">
                    <a:alpha val="0"/>
                  </a:srgbClr>
                </a:gs>
              </a:gsLst>
              <a:lin ang="5400012" scaled="0"/>
            </a:gradFill>
            <a:ln w="12700"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pic>
          <p:nvPicPr>
            <p:cNvPr id="822" name="Shape 822" descr="http://blog.zenoss.com/wp-content/uploads/2013/01/Cog-Cloud.jpg"/>
            <p:cNvPicPr preferRelativeResize="0"/>
            <p:nvPr/>
          </p:nvPicPr>
          <p:blipFill rotWithShape="1">
            <a:blip r:embed="rId4">
              <a:alphaModFix/>
            </a:blip>
            <a:srcRect b="8583"/>
            <a:stretch/>
          </p:blipFill>
          <p:spPr>
            <a:xfrm>
              <a:off x="6803189" y="2605383"/>
              <a:ext cx="1992300" cy="1859400"/>
            </a:xfrm>
            <a:prstGeom prst="rect">
              <a:avLst/>
            </a:prstGeom>
            <a:noFill/>
            <a:ln>
              <a:noFill/>
            </a:ln>
          </p:spPr>
        </p:pic>
        <p:sp>
          <p:nvSpPr>
            <p:cNvPr id="823" name="Shape 823"/>
            <p:cNvSpPr txBox="1"/>
            <p:nvPr/>
          </p:nvSpPr>
          <p:spPr>
            <a:xfrm>
              <a:off x="7048185" y="1817798"/>
              <a:ext cx="1473000" cy="4515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US" sz="1600" b="1" i="0" u="none" strike="noStrike" cap="none">
                  <a:solidFill>
                    <a:srgbClr val="F27C3A"/>
                  </a:solidFill>
                  <a:latin typeface="Arial"/>
                  <a:ea typeface="Arial"/>
                  <a:cs typeface="Arial"/>
                  <a:sym typeface="Arial"/>
                </a:rPr>
                <a:t>Platform Ops</a:t>
              </a:r>
            </a:p>
          </p:txBody>
        </p:sp>
      </p:grpSp>
      <p:sp>
        <p:nvSpPr>
          <p:cNvPr id="824" name="Shape 824"/>
          <p:cNvSpPr txBox="1"/>
          <p:nvPr/>
        </p:nvSpPr>
        <p:spPr>
          <a:xfrm>
            <a:off x="6752357" y="1035512"/>
            <a:ext cx="16440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US" sz="1600" b="1" i="0" u="none" strike="noStrike" cap="none">
                <a:solidFill>
                  <a:srgbClr val="F27C3A"/>
                </a:solidFill>
                <a:latin typeface="Arial"/>
                <a:ea typeface="Arial"/>
                <a:cs typeface="Arial"/>
                <a:sym typeface="Arial"/>
              </a:rPr>
              <a:t>IaaS Utilization</a:t>
            </a:r>
          </a:p>
        </p:txBody>
      </p:sp>
      <p:pic>
        <p:nvPicPr>
          <p:cNvPr id="825" name="Shape 825"/>
          <p:cNvPicPr preferRelativeResize="0"/>
          <p:nvPr/>
        </p:nvPicPr>
        <p:blipFill rotWithShape="1">
          <a:blip r:embed="rId5">
            <a:alphaModFix/>
          </a:blip>
          <a:srcRect/>
          <a:stretch/>
        </p:blipFill>
        <p:spPr>
          <a:xfrm>
            <a:off x="6435839" y="1660257"/>
            <a:ext cx="1945500" cy="1282800"/>
          </a:xfrm>
          <a:prstGeom prst="rect">
            <a:avLst/>
          </a:prstGeom>
          <a:noFill/>
          <a:ln>
            <a:noFill/>
          </a:ln>
        </p:spPr>
      </p:pic>
      <p:sp>
        <p:nvSpPr>
          <p:cNvPr id="826" name="Shape 826"/>
          <p:cNvSpPr txBox="1"/>
          <p:nvPr/>
        </p:nvSpPr>
        <p:spPr>
          <a:xfrm flipH="1">
            <a:off x="762008" y="3148957"/>
            <a:ext cx="17754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90%</a:t>
            </a:r>
          </a:p>
        </p:txBody>
      </p:sp>
      <p:sp>
        <p:nvSpPr>
          <p:cNvPr id="827" name="Shape 827"/>
          <p:cNvSpPr txBox="1"/>
          <p:nvPr/>
        </p:nvSpPr>
        <p:spPr>
          <a:xfrm flipH="1">
            <a:off x="6606002" y="3119975"/>
            <a:ext cx="17754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20%</a:t>
            </a:r>
          </a:p>
        </p:txBody>
      </p:sp>
      <p:sp>
        <p:nvSpPr>
          <p:cNvPr id="828" name="Shape 828"/>
          <p:cNvSpPr txBox="1"/>
          <p:nvPr/>
        </p:nvSpPr>
        <p:spPr>
          <a:xfrm flipH="1">
            <a:off x="3693758" y="3115739"/>
            <a:ext cx="17754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50%</a:t>
            </a:r>
          </a:p>
        </p:txBody>
      </p:sp>
    </p:spTree>
    <p:extLst>
      <p:ext uri="{BB962C8B-B14F-4D97-AF65-F5344CB8AC3E}">
        <p14:creationId xmlns:p14="http://schemas.microsoft.com/office/powerpoint/2010/main" val="1574374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A Legacy Maturity Model</a:t>
            </a:r>
          </a:p>
        </p:txBody>
      </p:sp>
      <p:grpSp>
        <p:nvGrpSpPr>
          <p:cNvPr id="9219" name="Group 3"/>
          <p:cNvGrpSpPr>
            <a:grpSpLocks/>
          </p:cNvGrpSpPr>
          <p:nvPr/>
        </p:nvGrpSpPr>
        <p:grpSpPr bwMode="auto">
          <a:xfrm>
            <a:off x="441325" y="803275"/>
            <a:ext cx="8562975" cy="4354513"/>
            <a:chOff x="0" y="0"/>
            <a:chExt cx="13484" cy="6858"/>
          </a:xfrm>
        </p:grpSpPr>
        <p:pic>
          <p:nvPicPr>
            <p:cNvPr id="9220"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2" y="6383"/>
              <a:ext cx="1152"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Rounded Rectangle 12"/>
            <p:cNvSpPr>
              <a:spLocks noChangeArrowheads="1"/>
            </p:cNvSpPr>
            <p:nvPr/>
          </p:nvSpPr>
          <p:spPr bwMode="auto">
            <a:xfrm>
              <a:off x="3030" y="15"/>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Microservice Architecture and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API First Design</a:t>
              </a:r>
              <a:endParaRPr lang="en-US" sz="1100">
                <a:solidFill>
                  <a:srgbClr val="969696"/>
                </a:solidFill>
                <a:ea typeface="ＭＳ Ｐゴシック" charset="0"/>
              </a:endParaRPr>
            </a:p>
          </p:txBody>
        </p:sp>
        <p:sp>
          <p:nvSpPr>
            <p:cNvPr id="3" name="Rounded Rectangle 13"/>
            <p:cNvSpPr>
              <a:spLocks noChangeArrowheads="1"/>
            </p:cNvSpPr>
            <p:nvPr/>
          </p:nvSpPr>
          <p:spPr bwMode="auto">
            <a:xfrm>
              <a:off x="3030" y="1628"/>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Use CI / CD tooling and methodology</a:t>
              </a:r>
            </a:p>
            <a:p>
              <a:pPr marL="285750" indent="-285750">
                <a:buFont typeface="Arial" charset="0"/>
                <a:buChar char="•"/>
                <a:defRPr/>
              </a:pPr>
              <a:r>
                <a:rPr lang="en-US" sz="1100">
                  <a:solidFill>
                    <a:srgbClr val="969696"/>
                  </a:solidFill>
                  <a:latin typeface="Calibri" charset="0"/>
                  <a:ea typeface="ＭＳ Ｐゴシック" charset="0"/>
                  <a:sym typeface="Calibri" charset="0"/>
                </a:rPr>
                <a:t>Design for failure, Proactive testing for failure (TDD)</a:t>
              </a:r>
            </a:p>
            <a:p>
              <a:pPr marL="285750" indent="-285750">
                <a:buFont typeface="Arial" charset="0"/>
                <a:buChar char="•"/>
                <a:defRPr/>
              </a:pPr>
              <a:r>
                <a:rPr lang="en-US" sz="1100">
                  <a:solidFill>
                    <a:srgbClr val="969696"/>
                  </a:solidFill>
                  <a:latin typeface="Calibri" charset="0"/>
                  <a:ea typeface="ＭＳ Ｐゴシック" charset="0"/>
                  <a:sym typeface="Calibri" charset="0"/>
                </a:rPr>
                <a:t>Apps unaffected by dependent service failure</a:t>
              </a:r>
            </a:p>
            <a:p>
              <a:pPr marL="285750" indent="-285750">
                <a:buFont typeface="Arial" charset="0"/>
                <a:buChar char="•"/>
                <a:defRPr/>
              </a:pPr>
              <a:r>
                <a:rPr lang="en-US" sz="1100">
                  <a:solidFill>
                    <a:srgbClr val="969696"/>
                  </a:solidFill>
                  <a:latin typeface="Calibri" charset="0"/>
                  <a:ea typeface="ＭＳ Ｐゴシック" charset="0"/>
                  <a:sym typeface="Calibri" charset="0"/>
                </a:rPr>
                <a:t>Metrics and Monitoring baked-in</a:t>
              </a:r>
            </a:p>
            <a:p>
              <a:pPr marL="285750" indent="-285750">
                <a:buFont typeface="Arial" charset="0"/>
                <a:buChar char="•"/>
                <a:defRPr/>
              </a:pPr>
              <a:r>
                <a:rPr lang="en-US" sz="1100">
                  <a:solidFill>
                    <a:srgbClr val="969696"/>
                  </a:solidFill>
                  <a:latin typeface="Calibri" charset="0"/>
                  <a:ea typeface="ＭＳ Ｐゴシック" charset="0"/>
                  <a:sym typeface="Calibri" charset="0"/>
                </a:rPr>
                <a:t>Cloud Agnostic runtime implementation</a:t>
              </a:r>
            </a:p>
          </p:txBody>
        </p:sp>
        <p:sp>
          <p:nvSpPr>
            <p:cNvPr id="4" name="Rounded Rectangle 14"/>
            <p:cNvSpPr>
              <a:spLocks noChangeArrowheads="1"/>
            </p:cNvSpPr>
            <p:nvPr/>
          </p:nvSpPr>
          <p:spPr bwMode="auto">
            <a:xfrm>
              <a:off x="3030" y="3238"/>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Adherence with all 12-Factor App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Horizontally scalable</a:t>
              </a:r>
            </a:p>
            <a:p>
              <a:pPr marL="285750" indent="-285750">
                <a:buFont typeface="Arial" charset="0"/>
                <a:buChar char="•"/>
                <a:defRPr/>
              </a:pPr>
              <a:r>
                <a:rPr lang="en-US" sz="1100">
                  <a:solidFill>
                    <a:srgbClr val="969696"/>
                  </a:solidFill>
                  <a:latin typeface="Calibri" charset="0"/>
                  <a:ea typeface="ＭＳ Ｐゴシック" charset="0"/>
                  <a:sym typeface="Calibri" charset="0"/>
                </a:rPr>
                <a:t>Leverage platform for HA</a:t>
              </a:r>
            </a:p>
          </p:txBody>
        </p:sp>
        <p:sp>
          <p:nvSpPr>
            <p:cNvPr id="9228" name="Rounded Rectangle 15"/>
            <p:cNvSpPr>
              <a:spLocks noChangeArrowheads="1"/>
            </p:cNvSpPr>
            <p:nvPr/>
          </p:nvSpPr>
          <p:spPr bwMode="auto">
            <a:xfrm>
              <a:off x="3030" y="4855"/>
              <a:ext cx="5952" cy="1440"/>
            </a:xfrm>
            <a:prstGeom prst="roundRect">
              <a:avLst>
                <a:gd name="adj" fmla="val 9185"/>
              </a:avLst>
            </a:prstGeom>
            <a:solidFill>
              <a:srgbClr val="F2F2F2"/>
            </a:solidFill>
            <a:ln w="9525" cap="flat" cmpd="sng">
              <a:solidFill>
                <a:srgbClr val="00796E"/>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No file-system requirements or uses S3 API</a:t>
              </a:r>
            </a:p>
            <a:p>
              <a:pPr marL="285750" indent="-285750">
                <a:buFont typeface="Arial" charset="0"/>
                <a:buChar char="•"/>
                <a:defRPr/>
              </a:pPr>
              <a:r>
                <a:rPr lang="en-US" sz="1100">
                  <a:solidFill>
                    <a:srgbClr val="969696"/>
                  </a:solidFill>
                  <a:latin typeface="Calibri" charset="0"/>
                  <a:ea typeface="ＭＳ Ｐゴシック" charset="0"/>
                  <a:sym typeface="Calibri" charset="0"/>
                </a:rPr>
                <a:t>Self contained app (Fat JAR)</a:t>
              </a:r>
            </a:p>
            <a:p>
              <a:pPr marL="285750" indent="-285750">
                <a:buFont typeface="Arial" charset="0"/>
                <a:buChar char="•"/>
                <a:defRPr/>
              </a:pPr>
              <a:r>
                <a:rPr lang="en-US" sz="1100">
                  <a:solidFill>
                    <a:srgbClr val="969696"/>
                  </a:solidFill>
                  <a:latin typeface="Calibri" charset="0"/>
                  <a:ea typeface="ＭＳ Ｐゴシック" charset="0"/>
                  <a:sym typeface="Calibri" charset="0"/>
                </a:rPr>
                <a:t>Platform managed ports and addressing</a:t>
              </a:r>
            </a:p>
            <a:p>
              <a:pPr marL="285750" indent="-285750">
                <a:buFont typeface="Arial" charset="0"/>
                <a:buChar char="•"/>
                <a:defRPr/>
              </a:pPr>
              <a:r>
                <a:rPr lang="en-US" sz="1100">
                  <a:solidFill>
                    <a:srgbClr val="969696"/>
                  </a:solidFill>
                  <a:latin typeface="Calibri" charset="0"/>
                  <a:ea typeface="ＭＳ Ｐゴシック" charset="0"/>
                  <a:sym typeface="Calibri" charset="0"/>
                </a:rPr>
                <a:t>Consume off platform services using platform semantics</a:t>
              </a:r>
            </a:p>
          </p:txBody>
        </p:sp>
        <p:sp>
          <p:nvSpPr>
            <p:cNvPr id="9229" name="TextBox 16"/>
            <p:cNvSpPr>
              <a:spLocks noChangeArrowheads="1"/>
            </p:cNvSpPr>
            <p:nvPr/>
          </p:nvSpPr>
          <p:spPr bwMode="auto">
            <a:xfrm>
              <a:off x="0" y="6423"/>
              <a:ext cx="10859"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a:solidFill>
                    <a:srgbClr val="969696"/>
                  </a:solidFill>
                  <a:latin typeface="Calibri" charset="0"/>
                  <a:ea typeface="ＭＳ Ｐゴシック" charset="0"/>
                  <a:cs typeface="Calibri" charset="0"/>
                  <a:sym typeface="Calibri" charset="0"/>
                </a:rPr>
                <a:t>* We believe there are more like 15 </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factors</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 that exemplify a true, </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Cloud Native</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 application</a:t>
              </a:r>
              <a:r>
                <a:rPr lang="en-US" sz="1200">
                  <a:solidFill>
                    <a:srgbClr val="969696"/>
                  </a:solidFill>
                  <a:latin typeface="Arial"/>
                  <a:ea typeface="ＭＳ Ｐゴシック" charset="0"/>
                  <a:cs typeface="Calibri" charset="0"/>
                  <a:sym typeface="Calibri" charset="0"/>
                </a:rPr>
                <a:t>…</a:t>
              </a:r>
              <a:r>
                <a:rPr lang="en-US" sz="1200">
                  <a:solidFill>
                    <a:srgbClr val="969696"/>
                  </a:solidFill>
                  <a:latin typeface="Calibri" charset="0"/>
                  <a:ea typeface="ＭＳ Ｐゴシック" charset="0"/>
                  <a:cs typeface="Calibri" charset="0"/>
                  <a:sym typeface="Calibri" charset="0"/>
                </a:rPr>
                <a:t> more later</a:t>
              </a:r>
            </a:p>
          </p:txBody>
        </p:sp>
        <p:sp>
          <p:nvSpPr>
            <p:cNvPr id="9230" name="AutoShape 14"/>
            <p:cNvSpPr>
              <a:spLocks/>
            </p:cNvSpPr>
            <p:nvPr/>
          </p:nvSpPr>
          <p:spPr bwMode="auto">
            <a:xfrm>
              <a:off x="12939" y="15"/>
              <a:ext cx="357" cy="2020"/>
            </a:xfrm>
            <a:prstGeom prst="rightBrace">
              <a:avLst>
                <a:gd name="adj1" fmla="val 47261"/>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9235" name="Text Box 15"/>
            <p:cNvSpPr txBox="1">
              <a:spLocks noChangeArrowheads="1"/>
            </p:cNvSpPr>
            <p:nvPr/>
          </p:nvSpPr>
          <p:spPr bwMode="auto">
            <a:xfrm>
              <a:off x="9481" y="374"/>
              <a:ext cx="3703"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1600">
                  <a:solidFill>
                    <a:srgbClr val="969696"/>
                  </a:solidFill>
                  <a:latin typeface="Calibri" charset="0"/>
                  <a:ea typeface="ＭＳ Ｐゴシック" charset="0"/>
                  <a:cs typeface="ＭＳ Ｐゴシック" charset="0"/>
                  <a:sym typeface="Calibri" charset="0"/>
                </a:rPr>
                <a:t>Product capability teams, native microservices for both App + Data</a:t>
              </a:r>
              <a:endParaRPr lang="en-US">
                <a:solidFill>
                  <a:srgbClr val="969696"/>
                </a:solidFill>
                <a:ea typeface="ＭＳ Ｐゴシック" charset="0"/>
                <a:cs typeface="ＭＳ Ｐゴシック" charset="0"/>
              </a:endParaRPr>
            </a:p>
            <a:p>
              <a:pPr algn="ctr"/>
              <a:endParaRPr lang="en-US"/>
            </a:p>
          </p:txBody>
        </p:sp>
        <p:sp>
          <p:nvSpPr>
            <p:cNvPr id="9236" name="Text Box 16"/>
            <p:cNvSpPr txBox="1">
              <a:spLocks noChangeArrowheads="1"/>
            </p:cNvSpPr>
            <p:nvPr/>
          </p:nvSpPr>
          <p:spPr bwMode="auto">
            <a:xfrm>
              <a:off x="9149" y="3108"/>
              <a:ext cx="4171"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1600">
                  <a:solidFill>
                    <a:srgbClr val="969696"/>
                  </a:solidFill>
                  <a:latin typeface="Calibri" charset="0"/>
                  <a:ea typeface="ＭＳ Ｐゴシック" charset="0"/>
                  <a:cs typeface="ＭＳ Ｐゴシック" charset="0"/>
                  <a:sym typeface="Calibri" charset="0"/>
                </a:rPr>
                <a:t>12-Factors + Advanced Platform Automation </a:t>
              </a:r>
            </a:p>
            <a:p>
              <a:pPr algn="ctr"/>
              <a:endParaRPr lang="en-US" sz="1600"/>
            </a:p>
          </p:txBody>
        </p:sp>
        <p:sp>
          <p:nvSpPr>
            <p:cNvPr id="9233" name="AutoShape 17"/>
            <p:cNvSpPr>
              <a:spLocks/>
            </p:cNvSpPr>
            <p:nvPr/>
          </p:nvSpPr>
          <p:spPr bwMode="auto">
            <a:xfrm>
              <a:off x="12949" y="2575"/>
              <a:ext cx="355" cy="2018"/>
            </a:xfrm>
            <a:prstGeom prst="rightBrace">
              <a:avLst>
                <a:gd name="adj1" fmla="val 47261"/>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9238" name="Text Box 18"/>
            <p:cNvSpPr txBox="1">
              <a:spLocks noChangeArrowheads="1"/>
            </p:cNvSpPr>
            <p:nvPr/>
          </p:nvSpPr>
          <p:spPr bwMode="auto">
            <a:xfrm>
              <a:off x="9791" y="5306"/>
              <a:ext cx="2905"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US" sz="1600">
                  <a:solidFill>
                    <a:srgbClr val="969696"/>
                  </a:solidFill>
                  <a:latin typeface="Calibri" charset="0"/>
                  <a:ea typeface="ＭＳ Ｐゴシック" charset="0"/>
                  <a:cs typeface="ＭＳ Ｐゴシック" charset="0"/>
                  <a:sym typeface="Calibri" charset="0"/>
                </a:rPr>
                <a:t>4 to 7 of the Factors</a:t>
              </a:r>
              <a:endParaRPr lang="en-US" sz="1600" b="1">
                <a:solidFill>
                  <a:srgbClr val="969696"/>
                </a:solidFill>
                <a:latin typeface="Calibri" charset="0"/>
                <a:ea typeface="ＭＳ Ｐゴシック" charset="0"/>
                <a:cs typeface="ＭＳ Ｐゴシック" charset="0"/>
                <a:sym typeface="Calibri" charset="0"/>
              </a:endParaRPr>
            </a:p>
            <a:p>
              <a:endParaRPr lang="en-US" sz="1600"/>
            </a:p>
          </p:txBody>
        </p:sp>
        <p:sp>
          <p:nvSpPr>
            <p:cNvPr id="5" name="AutoShape 19"/>
            <p:cNvSpPr>
              <a:spLocks/>
            </p:cNvSpPr>
            <p:nvPr/>
          </p:nvSpPr>
          <p:spPr bwMode="auto">
            <a:xfrm>
              <a:off x="13007" y="5043"/>
              <a:ext cx="355" cy="1245"/>
            </a:xfrm>
            <a:prstGeom prst="rightBrace">
              <a:avLst>
                <a:gd name="adj1" fmla="val 2914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6" name="AutoShape 20"/>
            <p:cNvSpPr>
              <a:spLocks/>
            </p:cNvSpPr>
            <p:nvPr/>
          </p:nvSpPr>
          <p:spPr bwMode="auto">
            <a:xfrm flipH="1">
              <a:off x="9192" y="0"/>
              <a:ext cx="562" cy="2020"/>
            </a:xfrm>
            <a:prstGeom prst="rightBrace">
              <a:avLst>
                <a:gd name="adj1" fmla="val 29832"/>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9237" name="AutoShape 21"/>
            <p:cNvSpPr>
              <a:spLocks/>
            </p:cNvSpPr>
            <p:nvPr/>
          </p:nvSpPr>
          <p:spPr bwMode="auto">
            <a:xfrm flipH="1">
              <a:off x="9199" y="2560"/>
              <a:ext cx="562" cy="2018"/>
            </a:xfrm>
            <a:prstGeom prst="rightBrace">
              <a:avLst>
                <a:gd name="adj1" fmla="val 29832"/>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7" name="AutoShape 22"/>
            <p:cNvSpPr>
              <a:spLocks/>
            </p:cNvSpPr>
            <p:nvPr/>
          </p:nvSpPr>
          <p:spPr bwMode="auto">
            <a:xfrm flipH="1">
              <a:off x="9452" y="5038"/>
              <a:ext cx="310" cy="1165"/>
            </a:xfrm>
            <a:prstGeom prst="rightBrace">
              <a:avLst>
                <a:gd name="adj1" fmla="val 31344"/>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grpSp>
      <p:sp>
        <p:nvSpPr>
          <p:cNvPr id="20" name="Shape 892"/>
          <p:cNvSpPr/>
          <p:nvPr/>
        </p:nvSpPr>
        <p:spPr>
          <a:xfrm>
            <a:off x="169863" y="8128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9221" name="Shape 893"/>
          <p:cNvSpPr>
            <a:spLocks noChangeArrowheads="1"/>
          </p:cNvSpPr>
          <p:nvPr/>
        </p:nvSpPr>
        <p:spPr bwMode="auto">
          <a:xfrm>
            <a:off x="266700" y="831850"/>
            <a:ext cx="2078038"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Native</a:t>
            </a:r>
          </a:p>
        </p:txBody>
      </p:sp>
      <p:sp>
        <p:nvSpPr>
          <p:cNvPr id="22" name="Shape 892"/>
          <p:cNvSpPr/>
          <p:nvPr/>
        </p:nvSpPr>
        <p:spPr>
          <a:xfrm>
            <a:off x="169863" y="1824038"/>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23" name="Shape 892"/>
          <p:cNvSpPr/>
          <p:nvPr/>
        </p:nvSpPr>
        <p:spPr>
          <a:xfrm>
            <a:off x="169863" y="28575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24" name="Shape 892"/>
          <p:cNvSpPr/>
          <p:nvPr/>
        </p:nvSpPr>
        <p:spPr>
          <a:xfrm>
            <a:off x="190500" y="3903663"/>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9225" name="Shape 893"/>
          <p:cNvSpPr>
            <a:spLocks noChangeArrowheads="1"/>
          </p:cNvSpPr>
          <p:nvPr/>
        </p:nvSpPr>
        <p:spPr bwMode="auto">
          <a:xfrm>
            <a:off x="190500" y="18367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Resilient</a:t>
            </a:r>
          </a:p>
        </p:txBody>
      </p:sp>
      <p:sp>
        <p:nvSpPr>
          <p:cNvPr id="9226" name="Shape 893"/>
          <p:cNvSpPr>
            <a:spLocks noChangeArrowheads="1"/>
          </p:cNvSpPr>
          <p:nvPr/>
        </p:nvSpPr>
        <p:spPr bwMode="auto">
          <a:xfrm>
            <a:off x="266700" y="29289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Friendly</a:t>
            </a:r>
          </a:p>
        </p:txBody>
      </p:sp>
      <p:sp>
        <p:nvSpPr>
          <p:cNvPr id="9227" name="Shape 893"/>
          <p:cNvSpPr>
            <a:spLocks noChangeArrowheads="1"/>
          </p:cNvSpPr>
          <p:nvPr/>
        </p:nvSpPr>
        <p:spPr bwMode="auto">
          <a:xfrm>
            <a:off x="169863" y="3954463"/>
            <a:ext cx="207803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Ready</a:t>
            </a:r>
          </a:p>
        </p:txBody>
      </p:sp>
    </p:spTree>
    <p:extLst>
      <p:ext uri="{BB962C8B-B14F-4D97-AF65-F5344CB8AC3E}">
        <p14:creationId xmlns:p14="http://schemas.microsoft.com/office/powerpoint/2010/main" val="45747832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2000"/>
                                        <p:tgtEl>
                                          <p:spTgt spid="9218"/>
                                        </p:tgtEl>
                                      </p:cBhvr>
                                    </p:animEffect>
                                  </p:childTnLst>
                                </p:cTn>
                              </p:par>
                              <p:par>
                                <p:cTn id="8" presetID="10" presetClass="entr" presetSubtype="0" fill="hold"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fade">
                                      <p:cBhvr>
                                        <p:cTn id="10"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dirty="0">
                <a:solidFill>
                  <a:srgbClr val="F79646"/>
                </a:solidFill>
                <a:latin typeface="Arial"/>
                <a:ea typeface="Arial"/>
                <a:cs typeface="Arial"/>
                <a:sym typeface="Arial"/>
              </a:rPr>
              <a:t>Monolithic Applications Drive Complex, </a:t>
            </a:r>
            <a:br>
              <a:rPr lang="en-US" sz="3200" b="0" i="0" u="none" strike="noStrike" cap="none" dirty="0">
                <a:solidFill>
                  <a:srgbClr val="F79646"/>
                </a:solidFill>
                <a:latin typeface="Arial"/>
                <a:ea typeface="Arial"/>
                <a:cs typeface="Arial"/>
                <a:sym typeface="Arial"/>
              </a:rPr>
            </a:br>
            <a:r>
              <a:rPr lang="en-US" sz="3200" b="0" i="0" u="none" strike="noStrike" cap="none" dirty="0">
                <a:solidFill>
                  <a:srgbClr val="F79646"/>
                </a:solidFill>
                <a:latin typeface="Arial"/>
                <a:ea typeface="Arial"/>
                <a:cs typeface="Arial"/>
                <a:sym typeface="Arial"/>
              </a:rPr>
              <a:t>Manual Deploys &amp; Waterfall Release Cycles</a:t>
            </a:r>
          </a:p>
        </p:txBody>
      </p:sp>
      <p:sp>
        <p:nvSpPr>
          <p:cNvPr id="156" name="Shape 156"/>
          <p:cNvSpPr/>
          <p:nvPr/>
        </p:nvSpPr>
        <p:spPr>
          <a:xfrm>
            <a:off x="1804965" y="4123267"/>
            <a:ext cx="6958035" cy="907343"/>
          </a:xfrm>
          <a:prstGeom prst="rect">
            <a:avLst/>
          </a:prstGeom>
          <a:noFill/>
          <a:ln>
            <a:noFill/>
          </a:ln>
        </p:spPr>
        <p:txBody>
          <a:bodyPr lIns="91425" tIns="45700" rIns="91425" bIns="45700" anchor="t" anchorCtr="0">
            <a:noAutofit/>
          </a:bodyPr>
          <a:lstStyle/>
          <a:p>
            <a:pPr algn="ctr" defTabSz="914400">
              <a:buSzPct val="25000"/>
            </a:pPr>
            <a:r>
              <a:rPr lang="en-US" kern="0">
                <a:solidFill>
                  <a:srgbClr val="FFFFFF"/>
                </a:solidFill>
                <a:latin typeface="Arial"/>
                <a:ea typeface="Arial"/>
                <a:cs typeface="Arial"/>
                <a:sym typeface="Arial"/>
              </a:rPr>
              <a:t>Can you deliver full CI/CD for every major app in your portfolio today, or are you doing 75+ step manual deployments?</a:t>
            </a:r>
          </a:p>
        </p:txBody>
      </p:sp>
      <p:sp>
        <p:nvSpPr>
          <p:cNvPr id="157" name="Shape 157"/>
          <p:cNvSpPr/>
          <p:nvPr/>
        </p:nvSpPr>
        <p:spPr>
          <a:xfrm>
            <a:off x="509250" y="2018641"/>
            <a:ext cx="1137489"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Developer</a:t>
            </a:r>
          </a:p>
        </p:txBody>
      </p:sp>
      <p:sp>
        <p:nvSpPr>
          <p:cNvPr id="158" name="Shape 158"/>
          <p:cNvSpPr/>
          <p:nvPr/>
        </p:nvSpPr>
        <p:spPr>
          <a:xfrm>
            <a:off x="577287" y="4320228"/>
            <a:ext cx="992815"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Operator</a:t>
            </a:r>
          </a:p>
        </p:txBody>
      </p:sp>
      <p:sp>
        <p:nvSpPr>
          <p:cNvPr id="159" name="Shape 159"/>
          <p:cNvSpPr/>
          <p:nvPr/>
        </p:nvSpPr>
        <p:spPr>
          <a:xfrm>
            <a:off x="2227241" y="1256632"/>
            <a:ext cx="6181496" cy="2866635"/>
          </a:xfrm>
          <a:prstGeom prst="roundRect">
            <a:avLst>
              <a:gd name="adj" fmla="val 8273"/>
            </a:avLst>
          </a:prstGeom>
          <a:solidFill>
            <a:srgbClr val="FFFFFF"/>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a:stretch/>
        </p:blipFill>
        <p:spPr>
          <a:xfrm>
            <a:off x="2329190" y="1365883"/>
            <a:ext cx="5962244" cy="2687450"/>
          </a:xfrm>
          <a:prstGeom prst="rect">
            <a:avLst/>
          </a:prstGeom>
          <a:noFill/>
          <a:ln>
            <a:noFill/>
          </a:ln>
        </p:spPr>
      </p:pic>
      <p:pic>
        <p:nvPicPr>
          <p:cNvPr id="161" name="Shape 161"/>
          <p:cNvPicPr preferRelativeResize="0"/>
          <p:nvPr/>
        </p:nvPicPr>
        <p:blipFill rotWithShape="1">
          <a:blip r:embed="rId4">
            <a:alphaModFix/>
          </a:blip>
          <a:srcRect/>
          <a:stretch/>
        </p:blipFill>
        <p:spPr>
          <a:xfrm flipH="1">
            <a:off x="685295" y="1413255"/>
            <a:ext cx="661436" cy="707924"/>
          </a:xfrm>
          <a:prstGeom prst="rect">
            <a:avLst/>
          </a:prstGeom>
          <a:noFill/>
          <a:ln>
            <a:noFill/>
          </a:ln>
        </p:spPr>
      </p:pic>
      <p:pic>
        <p:nvPicPr>
          <p:cNvPr id="162" name="Shape 162"/>
          <p:cNvPicPr preferRelativeResize="0"/>
          <p:nvPr/>
        </p:nvPicPr>
        <p:blipFill rotWithShape="1">
          <a:blip r:embed="rId5">
            <a:alphaModFix/>
          </a:blip>
          <a:srcRect/>
          <a:stretch/>
        </p:blipFill>
        <p:spPr>
          <a:xfrm flipH="1">
            <a:off x="685295" y="3699371"/>
            <a:ext cx="663858" cy="707924"/>
          </a:xfrm>
          <a:prstGeom prst="rect">
            <a:avLst/>
          </a:prstGeom>
          <a:noFill/>
          <a:ln>
            <a:noFill/>
          </a:ln>
        </p:spPr>
      </p:pic>
      <p:pic>
        <p:nvPicPr>
          <p:cNvPr id="163" name="Shape 163"/>
          <p:cNvPicPr preferRelativeResize="0"/>
          <p:nvPr/>
        </p:nvPicPr>
        <p:blipFill rotWithShape="1">
          <a:blip r:embed="rId6">
            <a:alphaModFix/>
          </a:blip>
          <a:srcRect/>
          <a:stretch/>
        </p:blipFill>
        <p:spPr>
          <a:xfrm>
            <a:off x="113721" y="2160850"/>
            <a:ext cx="2113519" cy="1892484"/>
          </a:xfrm>
          <a:prstGeom prst="rect">
            <a:avLst/>
          </a:prstGeom>
          <a:noFill/>
          <a:ln>
            <a:noFill/>
          </a:ln>
        </p:spPr>
      </p:pic>
    </p:spTree>
    <p:extLst>
      <p:ext uri="{BB962C8B-B14F-4D97-AF65-F5344CB8AC3E}">
        <p14:creationId xmlns:p14="http://schemas.microsoft.com/office/powerpoint/2010/main" val="6137323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pexels-photo-46277"/>
          <p:cNvPicPr>
            <a:picLocks noGrp="1" noChangeAspect="1" noChangeArrowheads="1"/>
          </p:cNvPicPr>
          <p:nvPr>
            <p:ph idx="1"/>
          </p:nvPr>
        </p:nvPicPr>
        <p:blipFill>
          <a:blip r:embed="rId2">
            <a:lum bright="-8000"/>
            <a:extLst>
              <a:ext uri="{28A0092B-C50C-407E-A947-70E740481C1C}">
                <a14:useLocalDpi xmlns:a14="http://schemas.microsoft.com/office/drawing/2010/main" val="0"/>
              </a:ext>
            </a:extLst>
          </a:blip>
          <a:srcRect/>
          <a:stretch>
            <a:fillRect/>
          </a:stretch>
        </p:blipFill>
        <p:spPr bwMode="auto">
          <a:xfrm>
            <a:off x="-39688" y="-20638"/>
            <a:ext cx="9194801" cy="5189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5"/>
          <p:cNvSpPr>
            <a:spLocks noChangeArrowheads="1"/>
          </p:cNvSpPr>
          <p:nvPr/>
        </p:nvSpPr>
        <p:spPr bwMode="auto">
          <a:xfrm>
            <a:off x="773113" y="1343025"/>
            <a:ext cx="7856537" cy="2308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spcAft>
                <a:spcPts val="1200"/>
              </a:spcAft>
              <a:defRPr/>
            </a:pPr>
            <a:r>
              <a:rPr lang="en-US" sz="3600" b="1" dirty="0">
                <a:solidFill>
                  <a:srgbClr val="008881"/>
                </a:solidFill>
                <a:effectLst>
                  <a:outerShdw blurRad="38100" dist="38100" dir="2700000" algn="tl">
                    <a:srgbClr val="000000"/>
                  </a:outerShdw>
                </a:effectLst>
                <a:ea typeface="ＭＳ Ｐゴシック" charset="0"/>
                <a:cs typeface="Arial" charset="0"/>
              </a:rPr>
              <a:t>We believe</a:t>
            </a:r>
            <a:r>
              <a:rPr lang="en-US" sz="3600" b="1" dirty="0">
                <a:solidFill>
                  <a:schemeClr val="accent2"/>
                </a:solidFill>
                <a:ea typeface="ＭＳ Ｐゴシック" charset="0"/>
                <a:cs typeface="Arial" charset="0"/>
              </a:rPr>
              <a:t> </a:t>
            </a:r>
            <a:r>
              <a:rPr lang="en-US" sz="3600" dirty="0">
                <a:solidFill>
                  <a:srgbClr val="FFFFFF"/>
                </a:solidFill>
                <a:ea typeface="ＭＳ Ｐゴシック" charset="0"/>
                <a:cs typeface="Arial" charset="0"/>
              </a:rPr>
              <a:t>that monoliths </a:t>
            </a:r>
            <a:r>
              <a:rPr lang="en-US" sz="3600" dirty="0" smtClean="0">
                <a:solidFill>
                  <a:srgbClr val="FFFFFF"/>
                </a:solidFill>
                <a:ea typeface="ＭＳ Ｐゴシック" charset="0"/>
                <a:cs typeface="Arial" charset="0"/>
              </a:rPr>
              <a:t>used to be an </a:t>
            </a:r>
            <a:r>
              <a:rPr lang="en-US" sz="3600" dirty="0">
                <a:solidFill>
                  <a:srgbClr val="FFFFFF"/>
                </a:solidFill>
                <a:ea typeface="ＭＳ Ｐゴシック" charset="0"/>
                <a:cs typeface="Arial" charset="0"/>
              </a:rPr>
              <a:t>appropriate early stage choice, but outlive their design in the later stages of the application’s adoption lifecycle.</a:t>
            </a:r>
            <a:endParaRPr lang="en-US" sz="3600" dirty="0">
              <a:solidFill>
                <a:schemeClr val="bg1"/>
              </a:solidFill>
              <a:ea typeface="ＭＳ Ｐゴシック" charset="0"/>
              <a:cs typeface="Arial" charset="0"/>
            </a:endParaRPr>
          </a:p>
        </p:txBody>
      </p:sp>
      <p:pic>
        <p:nvPicPr>
          <p:cNvPr id="5124" name="Shape 6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408106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p:cBhvr>
                                        <p:cTn id="10" dur="1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0243"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Why Migrate Monoliths to PCF?</a:t>
            </a:r>
          </a:p>
        </p:txBody>
      </p:sp>
      <p:grpSp>
        <p:nvGrpSpPr>
          <p:cNvPr id="10244" name="Group 4"/>
          <p:cNvGrpSpPr>
            <a:grpSpLocks/>
          </p:cNvGrpSpPr>
          <p:nvPr/>
        </p:nvGrpSpPr>
        <p:grpSpPr bwMode="auto">
          <a:xfrm>
            <a:off x="200025" y="800100"/>
            <a:ext cx="8499475" cy="3946525"/>
            <a:chOff x="0" y="0"/>
            <a:chExt cx="13385" cy="6214"/>
          </a:xfrm>
        </p:grpSpPr>
        <p:sp>
          <p:nvSpPr>
            <p:cNvPr id="10245"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10246" name="Rectangle 5"/>
            <p:cNvSpPr>
              <a:spLocks noChangeArrowheads="1"/>
            </p:cNvSpPr>
            <p:nvPr/>
          </p:nvSpPr>
          <p:spPr bwMode="auto">
            <a:xfrm rot="10800000">
              <a:off x="15" y="0"/>
              <a:ext cx="675" cy="6214"/>
            </a:xfrm>
            <a:prstGeom prst="rect">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10247" name="Pentagon 6"/>
            <p:cNvSpPr>
              <a:spLocks noChangeArrowheads="1"/>
            </p:cNvSpPr>
            <p:nvPr/>
          </p:nvSpPr>
          <p:spPr bwMode="auto">
            <a:xfrm>
              <a:off x="620" y="5"/>
              <a:ext cx="470" cy="6209"/>
            </a:xfrm>
            <a:prstGeom prst="homePlate">
              <a:avLst>
                <a:gd name="adj" fmla="val 25000"/>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10248" name="Content Placeholder 5"/>
            <p:cNvSpPr>
              <a:spLocks noChangeArrowheads="1"/>
            </p:cNvSpPr>
            <p:nvPr/>
          </p:nvSpPr>
          <p:spPr bwMode="auto">
            <a:xfrm>
              <a:off x="1093" y="90"/>
              <a:ext cx="12172" cy="6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Cloud Portability – free to run on any Cloud</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Significant operational efficiencies </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Auto-scaling; efficiencies for spikey workloads</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Automate patching, upgrading, and lifecycle management</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Constant innovation of platform capabilities</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Management and monitoring through the platform</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Standardize on </a:t>
              </a:r>
              <a:r>
                <a:rPr lang="en-US" sz="2300" b="1" i="1" dirty="0" err="1">
                  <a:solidFill>
                    <a:srgbClr val="595959"/>
                  </a:solidFill>
                  <a:ea typeface="ＭＳ Ｐゴシック" charset="0"/>
                </a:rPr>
                <a:t>dev</a:t>
              </a:r>
              <a:r>
                <a:rPr lang="en-US" sz="2300" b="1" i="1" dirty="0">
                  <a:solidFill>
                    <a:srgbClr val="595959"/>
                  </a:solidFill>
                  <a:ea typeface="ＭＳ Ｐゴシック" charset="0"/>
                </a:rPr>
                <a:t> stacks and platform-provided services</a:t>
              </a:r>
            </a:p>
            <a:p>
              <a:pPr marL="285750" indent="-285750" eaLnBrk="1" hangingPunct="1">
                <a:spcBef>
                  <a:spcPts val="300"/>
                </a:spcBef>
                <a:buClr>
                  <a:srgbClr val="008674"/>
                </a:buClr>
                <a:buFont typeface="Wingdings" charset="0"/>
                <a:buChar char="§"/>
                <a:defRPr/>
              </a:pPr>
              <a:r>
                <a:rPr lang="en-US" sz="2300" b="1" i="1" dirty="0">
                  <a:solidFill>
                    <a:srgbClr val="595959"/>
                  </a:solidFill>
                  <a:ea typeface="ＭＳ Ｐゴシック" charset="0"/>
                </a:rPr>
                <a:t>Runtime consolidation</a:t>
              </a:r>
              <a:endParaRPr lang="en-US" dirty="0">
                <a:ea typeface="ＭＳ Ｐゴシック" charset="0"/>
              </a:endParaRPr>
            </a:p>
          </p:txBody>
        </p:sp>
        <p:sp>
          <p:nvSpPr>
            <p:cNvPr id="10249" name="Rectangle 5"/>
            <p:cNvSpPr>
              <a:spLocks noChangeArrowheads="1"/>
            </p:cNvSpPr>
            <p:nvPr/>
          </p:nvSpPr>
          <p:spPr bwMode="auto">
            <a:xfrm rot="10800000">
              <a:off x="0" y="0"/>
              <a:ext cx="675" cy="6214"/>
            </a:xfrm>
            <a:prstGeom prst="rect">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10250" name="Pentagon 6"/>
            <p:cNvSpPr>
              <a:spLocks noChangeArrowheads="1"/>
            </p:cNvSpPr>
            <p:nvPr/>
          </p:nvSpPr>
          <p:spPr bwMode="auto">
            <a:xfrm>
              <a:off x="620" y="0"/>
              <a:ext cx="470" cy="6209"/>
            </a:xfrm>
            <a:prstGeom prst="homePlate">
              <a:avLst>
                <a:gd name="adj" fmla="val 25000"/>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Tree>
    <p:extLst>
      <p:ext uri="{BB962C8B-B14F-4D97-AF65-F5344CB8AC3E}">
        <p14:creationId xmlns:p14="http://schemas.microsoft.com/office/powerpoint/2010/main" val="169315959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4572000" y="0"/>
            <a:ext cx="4572000" cy="5143500"/>
          </a:xfrm>
          <a:prstGeom prst="rect">
            <a:avLst/>
          </a:prstGeom>
          <a:solidFill>
            <a:srgbClr val="008881"/>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pic>
        <p:nvPicPr>
          <p:cNvPr id="33795" name="Picture 6" descr="Pivotal_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4854575"/>
            <a:ext cx="711200" cy="17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3796" name="Shape 159"/>
          <p:cNvSpPr>
            <a:spLocks noChangeArrowheads="1"/>
          </p:cNvSpPr>
          <p:nvPr/>
        </p:nvSpPr>
        <p:spPr bwMode="auto">
          <a:xfrm>
            <a:off x="12700" y="1758950"/>
            <a:ext cx="45593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algn="ctr" eaLnBrk="1" hangingPunct="1">
              <a:lnSpc>
                <a:spcPct val="90000"/>
              </a:lnSpc>
              <a:buClr>
                <a:srgbClr val="008881"/>
              </a:buClr>
              <a:buSzPct val="25000"/>
              <a:defRPr/>
            </a:pPr>
            <a:r>
              <a:rPr lang="en-US" sz="4800" b="1" i="1">
                <a:solidFill>
                  <a:srgbClr val="00A689"/>
                </a:solidFill>
                <a:ea typeface="ＭＳ Ｐゴシック" charset="0"/>
              </a:rPr>
              <a:t>Migrating</a:t>
            </a:r>
          </a:p>
          <a:p>
            <a:pPr algn="ctr" eaLnBrk="1" hangingPunct="1">
              <a:lnSpc>
                <a:spcPct val="90000"/>
              </a:lnSpc>
              <a:buClr>
                <a:srgbClr val="008881"/>
              </a:buClr>
              <a:buSzPct val="25000"/>
              <a:defRPr/>
            </a:pPr>
            <a:r>
              <a:rPr lang="en-US" sz="4800" b="1" i="1">
                <a:solidFill>
                  <a:srgbClr val="00A689"/>
                </a:solidFill>
                <a:ea typeface="ＭＳ Ｐゴシック" charset="0"/>
              </a:rPr>
              <a:t> Data</a:t>
            </a:r>
          </a:p>
        </p:txBody>
      </p:sp>
      <p:sp>
        <p:nvSpPr>
          <p:cNvPr id="33797" name="Shape 159"/>
          <p:cNvSpPr>
            <a:spLocks noChangeArrowheads="1"/>
          </p:cNvSpPr>
          <p:nvPr/>
        </p:nvSpPr>
        <p:spPr bwMode="auto">
          <a:xfrm>
            <a:off x="4789488" y="484188"/>
            <a:ext cx="3744912" cy="437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marL="144463" indent="-144463">
              <a:lnSpc>
                <a:spcPct val="110000"/>
              </a:lnSpc>
              <a:buSzPct val="100000"/>
              <a:buFont typeface="Wingdings" charset="0"/>
              <a:buChar char="§"/>
              <a:defRPr/>
            </a:pPr>
            <a:r>
              <a:rPr lang="en-US" b="1" i="1">
                <a:solidFill>
                  <a:schemeClr val="bg1"/>
                </a:solidFill>
                <a:ea typeface="ＭＳ Ｐゴシック" charset="0"/>
              </a:rPr>
              <a:t>Tools – SchemaSpy – graphical relationship viewer</a:t>
            </a:r>
          </a:p>
          <a:p>
            <a:pPr marL="144463" indent="-144463">
              <a:lnSpc>
                <a:spcPct val="110000"/>
              </a:lnSpc>
              <a:buSzPct val="100000"/>
              <a:buFont typeface="Wingdings" charset="0"/>
              <a:buChar char="§"/>
              <a:defRPr/>
            </a:pPr>
            <a:r>
              <a:rPr lang="en-US" b="1" i="1">
                <a:solidFill>
                  <a:schemeClr val="bg1"/>
                </a:solidFill>
                <a:ea typeface="ＭＳ Ｐゴシック" charset="0"/>
              </a:rPr>
              <a:t>Tools - Liquibase, Flyway, jooQ to Auto apply bundles of database refactorings</a:t>
            </a:r>
          </a:p>
          <a:p>
            <a:pPr marL="144463" indent="-144463">
              <a:lnSpc>
                <a:spcPct val="110000"/>
              </a:lnSpc>
              <a:buSzPct val="100000"/>
              <a:buFont typeface="Wingdings" charset="0"/>
              <a:buChar char="§"/>
              <a:defRPr/>
            </a:pPr>
            <a:r>
              <a:rPr lang="en-US" b="1" i="1">
                <a:solidFill>
                  <a:schemeClr val="bg1"/>
                </a:solidFill>
                <a:ea typeface="ＭＳ Ｐゴシック" charset="0"/>
              </a:rPr>
              <a:t>Require a transition period during which both the original and new schemas exist in production</a:t>
            </a:r>
          </a:p>
          <a:p>
            <a:pPr marL="144463" indent="-144463">
              <a:lnSpc>
                <a:spcPct val="110000"/>
              </a:lnSpc>
              <a:buSzPct val="100000"/>
              <a:buFont typeface="Wingdings" charset="0"/>
              <a:buChar char="§"/>
              <a:defRPr/>
            </a:pPr>
            <a:r>
              <a:rPr lang="en-US" b="1" i="1">
                <a:solidFill>
                  <a:schemeClr val="bg1"/>
                </a:solidFill>
                <a:ea typeface="ＭＳ Ｐゴシック" charset="0"/>
              </a:rPr>
              <a:t>Expose a Facade service to  encapsulate DB changes</a:t>
            </a:r>
          </a:p>
          <a:p>
            <a:pPr marL="144463" indent="-144463">
              <a:lnSpc>
                <a:spcPct val="110000"/>
              </a:lnSpc>
              <a:buSzPct val="100000"/>
              <a:buFont typeface="Wingdings" charset="0"/>
              <a:buChar char="§"/>
              <a:defRPr/>
            </a:pPr>
            <a:r>
              <a:rPr lang="en-US" b="1" i="1">
                <a:solidFill>
                  <a:schemeClr val="bg1"/>
                </a:solidFill>
                <a:ea typeface="ＭＳ Ｐゴシック" charset="0"/>
              </a:rPr>
              <a:t>Move logic and constraints to the edge aka services</a:t>
            </a:r>
          </a:p>
          <a:p>
            <a:pPr marL="144463" indent="-144463">
              <a:lnSpc>
                <a:spcPct val="110000"/>
              </a:lnSpc>
              <a:buSzPct val="100000"/>
              <a:buFont typeface="Wingdings" charset="0"/>
              <a:buChar char="§"/>
              <a:defRPr/>
            </a:pPr>
            <a:r>
              <a:rPr lang="en-US" b="1" i="1">
                <a:solidFill>
                  <a:schemeClr val="bg1"/>
                </a:solidFill>
                <a:ea typeface="ＭＳ Ｐゴシック" charset="0"/>
              </a:rPr>
              <a:t>Implement retry and compensations</a:t>
            </a:r>
          </a:p>
          <a:p>
            <a:pPr marL="144463" indent="-144463">
              <a:lnSpc>
                <a:spcPct val="110000"/>
              </a:lnSpc>
              <a:buSzPct val="100000"/>
              <a:buFont typeface="Wingdings" charset="0"/>
              <a:buChar char="§"/>
              <a:defRPr/>
            </a:pPr>
            <a:r>
              <a:rPr lang="en-US" b="1" i="1">
                <a:solidFill>
                  <a:schemeClr val="bg1"/>
                </a:solidFill>
                <a:ea typeface="ＭＳ Ｐゴシック" charset="0"/>
              </a:rPr>
              <a:t>Database Transformation Patterns cataloged in “Refactoring Databases” seminal book by by Scott J Ambler and Pramod J. Sadalage</a:t>
            </a:r>
          </a:p>
        </p:txBody>
      </p:sp>
    </p:spTree>
    <p:extLst>
      <p:ext uri="{BB962C8B-B14F-4D97-AF65-F5344CB8AC3E}">
        <p14:creationId xmlns:p14="http://schemas.microsoft.com/office/powerpoint/2010/main" val="314896296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fade">
                                      <p:cBhvr>
                                        <p:cTn id="7" dur="2000"/>
                                        <p:tgtEl>
                                          <p:spTgt spid="3379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796">
                                            <p:txEl>
                                              <p:pRg st="1" end="1"/>
                                            </p:txEl>
                                          </p:spTgt>
                                        </p:tgtEl>
                                        <p:attrNameLst>
                                          <p:attrName>style.visibility</p:attrName>
                                        </p:attrNameLst>
                                      </p:cBhvr>
                                      <p:to>
                                        <p:strVal val="visible"/>
                                      </p:to>
                                    </p:set>
                                    <p:animEffect transition="in" filter="fade">
                                      <p:cBhvr>
                                        <p:cTn id="10" dur="2000"/>
                                        <p:tgtEl>
                                          <p:spTgt spid="337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988"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4819" name="Title 4"/>
          <p:cNvSpPr>
            <a:spLocks noGrp="1" noChangeArrowheads="1"/>
          </p:cNvSpPr>
          <p:nvPr>
            <p:ph type="title" idx="4294967295"/>
          </p:nvPr>
        </p:nvSpPr>
        <p:spPr bwMode="auto">
          <a:xfrm>
            <a:off x="1984375" y="247650"/>
            <a:ext cx="5984875" cy="474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ESB to Microservices</a:t>
            </a:r>
          </a:p>
        </p:txBody>
      </p:sp>
      <p:grpSp>
        <p:nvGrpSpPr>
          <p:cNvPr id="35844" name="Group 4"/>
          <p:cNvGrpSpPr>
            <a:grpSpLocks/>
          </p:cNvGrpSpPr>
          <p:nvPr/>
        </p:nvGrpSpPr>
        <p:grpSpPr bwMode="auto">
          <a:xfrm>
            <a:off x="304800" y="912813"/>
            <a:ext cx="8699500" cy="3767137"/>
            <a:chOff x="0" y="0"/>
            <a:chExt cx="13385" cy="6214"/>
          </a:xfrm>
        </p:grpSpPr>
        <p:sp>
          <p:nvSpPr>
            <p:cNvPr id="34821"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34822" name="Rectangle 5"/>
            <p:cNvSpPr>
              <a:spLocks noChangeArrowheads="1"/>
            </p:cNvSpPr>
            <p:nvPr/>
          </p:nvSpPr>
          <p:spPr bwMode="auto">
            <a:xfrm rot="10800000">
              <a:off x="15" y="0"/>
              <a:ext cx="674" cy="6214"/>
            </a:xfrm>
            <a:prstGeom prst="rect">
              <a:avLst/>
            </a:prstGeom>
            <a:solidFill>
              <a:srgbClr val="01786E"/>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34823" name="Pentagon 6"/>
            <p:cNvSpPr>
              <a:spLocks noChangeArrowheads="1"/>
            </p:cNvSpPr>
            <p:nvPr/>
          </p:nvSpPr>
          <p:spPr bwMode="auto">
            <a:xfrm>
              <a:off x="620" y="5"/>
              <a:ext cx="469" cy="6209"/>
            </a:xfrm>
            <a:prstGeom prst="homePlate">
              <a:avLst>
                <a:gd name="adj" fmla="val 25000"/>
              </a:avLst>
            </a:prstGeom>
            <a:solidFill>
              <a:srgbClr val="01786E"/>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34824" name="Content Placeholder 5"/>
            <p:cNvSpPr>
              <a:spLocks noChangeArrowheads="1"/>
            </p:cNvSpPr>
            <p:nvPr/>
          </p:nvSpPr>
          <p:spPr bwMode="auto">
            <a:xfrm>
              <a:off x="1092" y="89"/>
              <a:ext cx="12174" cy="6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34825" name="Rectangle 5"/>
            <p:cNvSpPr>
              <a:spLocks noChangeArrowheads="1"/>
            </p:cNvSpPr>
            <p:nvPr/>
          </p:nvSpPr>
          <p:spPr bwMode="auto">
            <a:xfrm rot="10800000">
              <a:off x="0" y="0"/>
              <a:ext cx="674" cy="6214"/>
            </a:xfrm>
            <a:prstGeom prst="rect">
              <a:avLst/>
            </a:prstGeom>
            <a:solidFill>
              <a:srgbClr val="008881"/>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400" b="1">
                  <a:solidFill>
                    <a:srgbClr val="FFFFFF"/>
                  </a:solidFill>
                  <a:latin typeface="Calibri" charset="0"/>
                  <a:ea typeface="ＭＳ Ｐゴシック" charset="0"/>
                  <a:cs typeface="Arial" charset="0"/>
                  <a:sym typeface="Calibri" charset="0"/>
                </a:rPr>
                <a:t>DECENTRALIZ</a:t>
              </a:r>
              <a:r>
                <a:rPr lang="en-PH" sz="2400" b="1">
                  <a:solidFill>
                    <a:srgbClr val="FFFFFF"/>
                  </a:solidFill>
                  <a:latin typeface="Calibri" charset="0"/>
                  <a:ea typeface="ＭＳ Ｐゴシック" charset="0"/>
                  <a:cs typeface="Arial" charset="0"/>
                  <a:sym typeface="Calibri" charset="0"/>
                </a:rPr>
                <a:t>A</a:t>
              </a:r>
              <a:r>
                <a:rPr lang="en-US" sz="2400" b="1">
                  <a:solidFill>
                    <a:srgbClr val="FFFFFF"/>
                  </a:solidFill>
                  <a:latin typeface="Calibri" charset="0"/>
                  <a:ea typeface="ＭＳ Ｐゴシック" charset="0"/>
                  <a:cs typeface="Arial" charset="0"/>
                  <a:sym typeface="Calibri" charset="0"/>
                </a:rPr>
                <a:t>TION</a:t>
              </a:r>
            </a:p>
          </p:txBody>
        </p:sp>
        <p:sp>
          <p:nvSpPr>
            <p:cNvPr id="34826" name="Pentagon 6"/>
            <p:cNvSpPr>
              <a:spLocks noChangeArrowheads="1"/>
            </p:cNvSpPr>
            <p:nvPr/>
          </p:nvSpPr>
          <p:spPr bwMode="auto">
            <a:xfrm>
              <a:off x="620" y="0"/>
              <a:ext cx="469" cy="6209"/>
            </a:xfrm>
            <a:prstGeom prst="homePlate">
              <a:avLst>
                <a:gd name="adj" fmla="val 25000"/>
              </a:avLst>
            </a:prstGeom>
            <a:solidFill>
              <a:srgbClr val="008881"/>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
        <p:nvSpPr>
          <p:cNvPr id="34827" name="Content Placeholder 5"/>
          <p:cNvSpPr>
            <a:spLocks noChangeArrowheads="1"/>
          </p:cNvSpPr>
          <p:nvPr/>
        </p:nvSpPr>
        <p:spPr bwMode="auto">
          <a:xfrm>
            <a:off x="1120775" y="1057275"/>
            <a:ext cx="7727950" cy="362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342900" indent="-342900" eaLnBrk="1" hangingPunct="1">
              <a:spcBef>
                <a:spcPct val="20000"/>
              </a:spcBef>
              <a:buFont typeface="Arial" charset="0"/>
              <a:buChar char="•"/>
              <a:defRPr/>
            </a:pPr>
            <a:endParaRPr lang="en-US" sz="1800" dirty="0">
              <a:solidFill>
                <a:srgbClr val="1C1C1C"/>
              </a:solidFill>
              <a:ea typeface="SimHei" charset="0"/>
              <a:cs typeface="SimHei" charset="0"/>
            </a:endParaRPr>
          </a:p>
          <a:p>
            <a:pPr marL="342900" indent="-342900" eaLnBrk="1" hangingPunct="1">
              <a:spcBef>
                <a:spcPct val="20000"/>
              </a:spcBef>
              <a:buFont typeface="Arial" charset="0"/>
              <a:buChar char="•"/>
              <a:defRPr/>
            </a:pPr>
            <a:r>
              <a:rPr lang="en-US" sz="1800" dirty="0">
                <a:solidFill>
                  <a:srgbClr val="1C1C1C"/>
                </a:solidFill>
                <a:ea typeface="SimHei" charset="0"/>
                <a:cs typeface="SimHei" charset="0"/>
              </a:rPr>
              <a:t>Follow a phased approach to migrating ESB composite and provider services</a:t>
            </a:r>
          </a:p>
          <a:p>
            <a:pPr marL="342900" indent="-342900" eaLnBrk="1" hangingPunct="1">
              <a:spcBef>
                <a:spcPct val="20000"/>
              </a:spcBef>
              <a:buFont typeface="Arial" charset="0"/>
              <a:buChar char="•"/>
              <a:defRPr/>
            </a:pPr>
            <a:r>
              <a:rPr lang="en-US" sz="1800" dirty="0">
                <a:solidFill>
                  <a:srgbClr val="1C1C1C"/>
                </a:solidFill>
                <a:ea typeface="SimHei" charset="0"/>
                <a:cs typeface="SimHei" charset="0"/>
              </a:rPr>
              <a:t>Business logic should reside in Java apps and only fundamental ESB functions like legacy adapters and pure transformation and mediation should be handled by the ESB</a:t>
            </a:r>
          </a:p>
          <a:p>
            <a:pPr marL="342900" indent="-342900" eaLnBrk="1" hangingPunct="1">
              <a:spcBef>
                <a:spcPct val="20000"/>
              </a:spcBef>
              <a:buFont typeface="Arial" charset="0"/>
              <a:buChar char="•"/>
              <a:defRPr/>
            </a:pPr>
            <a:r>
              <a:rPr lang="en-US" sz="1800" dirty="0">
                <a:solidFill>
                  <a:srgbClr val="1C1C1C"/>
                </a:solidFill>
                <a:ea typeface="SimHei" charset="0"/>
                <a:cs typeface="SimHei" charset="0"/>
              </a:rPr>
              <a:t>Where existing ESB services do not already exist, start greenfield net new development with a pure </a:t>
            </a:r>
            <a:r>
              <a:rPr lang="en-US" sz="1800" dirty="0" err="1">
                <a:solidFill>
                  <a:srgbClr val="1C1C1C"/>
                </a:solidFill>
                <a:ea typeface="SimHei" charset="0"/>
                <a:cs typeface="SimHei" charset="0"/>
              </a:rPr>
              <a:t>microservices</a:t>
            </a:r>
            <a:r>
              <a:rPr lang="en-US" sz="1800" dirty="0">
                <a:solidFill>
                  <a:srgbClr val="1C1C1C"/>
                </a:solidFill>
                <a:ea typeface="SimHei" charset="0"/>
                <a:cs typeface="SimHei" charset="0"/>
              </a:rPr>
              <a:t> based approach</a:t>
            </a:r>
          </a:p>
          <a:p>
            <a:pPr marL="342900" indent="-342900" eaLnBrk="1" hangingPunct="1">
              <a:spcBef>
                <a:spcPct val="20000"/>
              </a:spcBef>
              <a:buFont typeface="Arial" charset="0"/>
              <a:buChar char="•"/>
              <a:defRPr/>
            </a:pPr>
            <a:r>
              <a:rPr lang="en-US" sz="1800" dirty="0">
                <a:solidFill>
                  <a:srgbClr val="1C1C1C"/>
                </a:solidFill>
                <a:ea typeface="SimHei" charset="0"/>
                <a:cs typeface="SimHei" charset="0"/>
              </a:rPr>
              <a:t>5 Step Evolution of the ESB to the Cloud</a:t>
            </a:r>
          </a:p>
          <a:p>
            <a:pPr marL="342900" indent="-342900" eaLnBrk="1" hangingPunct="1">
              <a:spcBef>
                <a:spcPct val="20000"/>
              </a:spcBef>
              <a:buFont typeface="Arial" charset="0"/>
              <a:buChar char="•"/>
              <a:defRPr/>
            </a:pPr>
            <a:r>
              <a:rPr lang="en-US" sz="1800" dirty="0">
                <a:solidFill>
                  <a:srgbClr val="1C1C1C"/>
                </a:solidFill>
                <a:ea typeface="SimHei" charset="0"/>
                <a:cs typeface="SimHei" charset="0"/>
              </a:rPr>
              <a:t>1. Co-exist 2. Lift &amp; Shift 3. Refactor 4. Replace 5. Transform</a:t>
            </a:r>
            <a:endParaRPr lang="en-US" dirty="0">
              <a:solidFill>
                <a:srgbClr val="1C1C1C"/>
              </a:solidFill>
              <a:ea typeface="ＭＳ Ｐゴシック" charset="0"/>
            </a:endParaRPr>
          </a:p>
        </p:txBody>
      </p:sp>
    </p:spTree>
    <p:extLst>
      <p:ext uri="{BB962C8B-B14F-4D97-AF65-F5344CB8AC3E}">
        <p14:creationId xmlns:p14="http://schemas.microsoft.com/office/powerpoint/2010/main" val="140439067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fade">
                                      <p:cBhvr>
                                        <p:cTn id="7" dur="20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6" descr="pivotal_te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688" y="4819650"/>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1333500"/>
            <a:ext cx="4994275" cy="289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5844" name="Title 4"/>
          <p:cNvSpPr>
            <a:spLocks noGrp="1" noChangeArrowheads="1"/>
          </p:cNvSpPr>
          <p:nvPr>
            <p:ph type="title" idx="4294967295"/>
          </p:nvPr>
        </p:nvSpPr>
        <p:spPr bwMode="auto">
          <a:xfrm>
            <a:off x="2679700" y="184150"/>
            <a:ext cx="3760788" cy="474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l">
              <a:defRPr/>
            </a:pPr>
            <a:r>
              <a:rPr lang="en-US" sz="2800" b="1" smtClean="0">
                <a:solidFill>
                  <a:srgbClr val="00A689"/>
                </a:solidFill>
                <a:cs typeface="+mj-cs"/>
                <a:sym typeface="Arial" charset="0"/>
              </a:rPr>
              <a:t>Modernizing Batch</a:t>
            </a:r>
          </a:p>
        </p:txBody>
      </p:sp>
      <p:sp>
        <p:nvSpPr>
          <p:cNvPr id="35845" name="Content Placeholder 9"/>
          <p:cNvSpPr>
            <a:spLocks noChangeArrowheads="1"/>
          </p:cNvSpPr>
          <p:nvPr/>
        </p:nvSpPr>
        <p:spPr bwMode="auto">
          <a:xfrm>
            <a:off x="330200" y="892175"/>
            <a:ext cx="4070350" cy="3927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a:spcBef>
                <a:spcPts val="300"/>
              </a:spcBef>
              <a:buClr>
                <a:srgbClr val="008674"/>
              </a:buClr>
              <a:buFont typeface="Wingdings" charset="0"/>
              <a:buChar char="§"/>
              <a:defRPr/>
            </a:pPr>
            <a:r>
              <a:rPr lang="en-US" sz="2000">
                <a:solidFill>
                  <a:srgbClr val="595959"/>
                </a:solidFill>
                <a:ea typeface="ＭＳ Ｐゴシック" charset="0"/>
              </a:rPr>
              <a:t>Address Concurrent Batch and Online	</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z/OS v2 Connect</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Eliminate needless Data Movement</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Eliminate file transfer and unnecessary app integration</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Scheduling and Job Management</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Technical Solutions</a:t>
            </a:r>
          </a:p>
          <a:p>
            <a:pPr marL="285750" indent="-285750">
              <a:spcBef>
                <a:spcPts val="300"/>
              </a:spcBef>
              <a:buClr>
                <a:srgbClr val="008674"/>
              </a:buClr>
              <a:buFont typeface="Wingdings" charset="0"/>
              <a:buChar char="§"/>
              <a:defRPr/>
            </a:pPr>
            <a:r>
              <a:rPr lang="en-US" sz="2000">
                <a:solidFill>
                  <a:srgbClr val="595959"/>
                </a:solidFill>
                <a:ea typeface="ＭＳ Ｐゴシック" charset="0"/>
              </a:rPr>
              <a:t>Leverage Distributed Batch</a:t>
            </a:r>
            <a:endParaRPr lang="en-US" sz="2000">
              <a:ea typeface="ＭＳ Ｐゴシック" charset="0"/>
            </a:endParaRPr>
          </a:p>
        </p:txBody>
      </p:sp>
    </p:spTree>
    <p:extLst>
      <p:ext uri="{BB962C8B-B14F-4D97-AF65-F5344CB8AC3E}">
        <p14:creationId xmlns:p14="http://schemas.microsoft.com/office/powerpoint/2010/main" val="203838828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fade">
                                      <p:cBhvr>
                                        <p:cTn id="7" dur="2000"/>
                                        <p:tgtEl>
                                          <p:spTgt spid="358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844"/>
                                        </p:tgtEl>
                                        <p:attrNameLst>
                                          <p:attrName>style.visibility</p:attrName>
                                        </p:attrNameLst>
                                      </p:cBhvr>
                                      <p:to>
                                        <p:strVal val="visible"/>
                                      </p:to>
                                    </p:set>
                                    <p:animEffect transition="in" filter="fade">
                                      <p:cBhvr>
                                        <p:cTn id="10" dur="2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6"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6867" name="Title 1"/>
          <p:cNvSpPr>
            <a:spLocks noGrp="1" noChangeArrowheads="1"/>
          </p:cNvSpPr>
          <p:nvPr>
            <p:ph type="title" idx="4294967295"/>
          </p:nvPr>
        </p:nvSpPr>
        <p:spPr bwMode="auto">
          <a:xfrm>
            <a:off x="365125" y="301625"/>
            <a:ext cx="8413750" cy="5397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A word about organization structure</a:t>
            </a:r>
          </a:p>
        </p:txBody>
      </p:sp>
      <p:sp>
        <p:nvSpPr>
          <p:cNvPr id="36868" name="Content Placeholder 2"/>
          <p:cNvSpPr>
            <a:spLocks noGrp="1" noChangeArrowheads="1"/>
          </p:cNvSpPr>
          <p:nvPr/>
        </p:nvSpPr>
        <p:spPr bwMode="auto">
          <a:xfrm>
            <a:off x="365125" y="1047750"/>
            <a:ext cx="8413750"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Conway's Law asserts that organizations are constrained to produce application designs which are copies of their communication structures</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Leads to unintended friction points.</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Evolve your team and organizational structure to promote your desired architecture</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Break down silos to foster collaboration</a:t>
            </a:r>
          </a:p>
          <a:p>
            <a:pPr marL="285750" indent="-285750" eaLnBrk="1" hangingPunct="1">
              <a:lnSpc>
                <a:spcPct val="90000"/>
              </a:lnSpc>
              <a:spcBef>
                <a:spcPts val="300"/>
              </a:spcBef>
              <a:buClr>
                <a:srgbClr val="008674"/>
              </a:buClr>
              <a:buFont typeface="Wingdings" charset="0"/>
              <a:buChar char="§"/>
              <a:defRPr/>
            </a:pPr>
            <a:r>
              <a:rPr lang="en-US" sz="2400">
                <a:solidFill>
                  <a:srgbClr val="333333"/>
                </a:solidFill>
                <a:ea typeface="ＭＳ Ｐゴシック" charset="0"/>
              </a:rPr>
              <a:t>Your technology architecture is then isomorphic with your business architecture.</a:t>
            </a:r>
          </a:p>
          <a:p>
            <a:pPr marL="285750" indent="-285750" eaLnBrk="1" hangingPunct="1">
              <a:lnSpc>
                <a:spcPct val="90000"/>
              </a:lnSpc>
              <a:spcBef>
                <a:spcPts val="300"/>
              </a:spcBef>
              <a:buClr>
                <a:srgbClr val="008674"/>
              </a:buClr>
              <a:buFont typeface="Wingdings" charset="0"/>
              <a:buChar char="§"/>
              <a:defRPr/>
            </a:pPr>
            <a:endParaRPr lang="en-US" sz="2400">
              <a:solidFill>
                <a:srgbClr val="333333"/>
              </a:solidFill>
              <a:ea typeface="ＭＳ Ｐゴシック" charset="0"/>
            </a:endParaRPr>
          </a:p>
          <a:p>
            <a:pPr marL="285750" indent="-285750" eaLnBrk="1" hangingPunct="1">
              <a:lnSpc>
                <a:spcPct val="90000"/>
              </a:lnSpc>
              <a:spcBef>
                <a:spcPts val="300"/>
              </a:spcBef>
              <a:buClr>
                <a:srgbClr val="008674"/>
              </a:buClr>
              <a:buFont typeface="Wingdings" charset="0"/>
              <a:buChar char="§"/>
              <a:defRPr/>
            </a:pPr>
            <a:endParaRPr lang="en-US" sz="2400">
              <a:ea typeface="ＭＳ Ｐゴシック" charset="0"/>
            </a:endParaRPr>
          </a:p>
        </p:txBody>
      </p:sp>
    </p:spTree>
    <p:extLst>
      <p:ext uri="{BB962C8B-B14F-4D97-AF65-F5344CB8AC3E}">
        <p14:creationId xmlns:p14="http://schemas.microsoft.com/office/powerpoint/2010/main" val="169789866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fade">
                                      <p:cBhvr>
                                        <p:cTn id="7" dur="20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270125" y="2144713"/>
            <a:ext cx="46037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US" sz="3600" b="1">
                <a:solidFill>
                  <a:srgbClr val="00A689"/>
                </a:solidFill>
                <a:ea typeface="ＭＳ Ｐゴシック" charset="0"/>
                <a:cs typeface="ＭＳ Ｐゴシック" charset="0"/>
              </a:rPr>
              <a:t>Refactoring Recipes</a:t>
            </a:r>
            <a:endParaRPr lang="en-US" sz="1600">
              <a:solidFill>
                <a:srgbClr val="00A689"/>
              </a:solidFill>
              <a:ea typeface="ＭＳ Ｐゴシック" charset="0"/>
              <a:cs typeface="ＭＳ Ｐゴシック" charset="0"/>
            </a:endParaRPr>
          </a:p>
          <a:p>
            <a:endParaRPr lang="en-US">
              <a:solidFill>
                <a:srgbClr val="00A689"/>
              </a:solidFill>
            </a:endParaRPr>
          </a:p>
        </p:txBody>
      </p:sp>
    </p:spTree>
    <p:extLst>
      <p:ext uri="{BB962C8B-B14F-4D97-AF65-F5344CB8AC3E}">
        <p14:creationId xmlns:p14="http://schemas.microsoft.com/office/powerpoint/2010/main" val="347155793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fade">
                                      <p:cBhvr>
                                        <p:cTn id="7" dur="2000"/>
                                        <p:tgtEl>
                                          <p:spTgt spid="378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4"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8915" name="Subtitle 3"/>
          <p:cNvSpPr>
            <a:spLocks noGrp="1" noChangeArrowheads="1"/>
          </p:cNvSpPr>
          <p:nvPr/>
        </p:nvSpPr>
        <p:spPr bwMode="auto">
          <a:xfrm>
            <a:off x="365125" y="704850"/>
            <a:ext cx="8413750"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rPr>
              <a:t>Persist operation state in the client microservice and track to success or compensate </a:t>
            </a:r>
          </a:p>
          <a:p>
            <a:pPr eaLnBrk="1" hangingPunct="1">
              <a:buFontTx/>
              <a:buNone/>
              <a:defRPr/>
            </a:pPr>
            <a:endParaRPr lang="en-US" sz="1800">
              <a:solidFill>
                <a:srgbClr val="595959"/>
              </a:solidFill>
              <a:ea typeface="ＭＳ Ｐゴシック" charset="0"/>
            </a:endParaRPr>
          </a:p>
        </p:txBody>
      </p:sp>
      <p:sp>
        <p:nvSpPr>
          <p:cNvPr id="38916"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400" b="1" smtClean="0">
                <a:solidFill>
                  <a:srgbClr val="00A689"/>
                </a:solidFill>
                <a:cs typeface="+mj-cs"/>
              </a:rPr>
              <a:t>Application Level Eventual Consistency</a:t>
            </a:r>
          </a:p>
        </p:txBody>
      </p:sp>
      <p:sp>
        <p:nvSpPr>
          <p:cNvPr id="38917" name="Text Placeholder 4"/>
          <p:cNvSpPr>
            <a:spLocks noGrp="1" noChangeArrowheads="1"/>
          </p:cNvSpPr>
          <p:nvPr/>
        </p:nvSpPr>
        <p:spPr bwMode="auto">
          <a:xfrm>
            <a:off x="206375" y="1441450"/>
            <a:ext cx="8574088" cy="30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Databases SQL or NoSQL Gemfire</a:t>
            </a:r>
          </a:p>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Queues ( RabbitMQ, JMS, WebSphereMQ, Tibco .. etc)</a:t>
            </a:r>
          </a:p>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Spring State Machine </a:t>
            </a:r>
          </a:p>
          <a:p>
            <a:pPr marL="638175" indent="-458788" eaLnBrk="1" hangingPunct="1">
              <a:lnSpc>
                <a:spcPct val="90000"/>
              </a:lnSpc>
              <a:spcBef>
                <a:spcPts val="300"/>
              </a:spcBef>
              <a:buClr>
                <a:srgbClr val="008674"/>
              </a:buClr>
              <a:buFont typeface="Wingdings" charset="0"/>
              <a:buChar char="§"/>
              <a:defRPr/>
            </a:pPr>
            <a:r>
              <a:rPr lang="en-US" sz="2400">
                <a:solidFill>
                  <a:srgbClr val="595959"/>
                </a:solidFill>
                <a:ea typeface="ＭＳ Ｐゴシック" charset="0"/>
              </a:rPr>
              <a:t> Java 8 Completeable Futures </a:t>
            </a:r>
          </a:p>
          <a:p>
            <a:pPr marL="638175" indent="-458788" eaLnBrk="1" hangingPunct="1">
              <a:lnSpc>
                <a:spcPct val="90000"/>
              </a:lnSpc>
              <a:spcBef>
                <a:spcPts val="300"/>
              </a:spcBef>
              <a:buClr>
                <a:srgbClr val="008674"/>
              </a:buClr>
              <a:buFont typeface="Wingdings" charset="0"/>
              <a:buChar char="§"/>
              <a:defRPr/>
            </a:pPr>
            <a:r>
              <a:rPr lang="en-PH" sz="2400">
                <a:solidFill>
                  <a:srgbClr val="595959"/>
                </a:solidFill>
                <a:ea typeface="ＭＳ Ｐゴシック" charset="0"/>
              </a:rPr>
              <a:t> </a:t>
            </a:r>
            <a:r>
              <a:rPr lang="en-US" sz="2400">
                <a:solidFill>
                  <a:srgbClr val="595959"/>
                </a:solidFill>
                <a:ea typeface="ＭＳ Ｐゴシック" charset="0"/>
              </a:rPr>
              <a:t>“Distributed transactions in Spring, with and without XA”  </a:t>
            </a:r>
            <a:r>
              <a:rPr lang="en-PH" sz="2400">
                <a:solidFill>
                  <a:srgbClr val="595959"/>
                </a:solidFill>
                <a:ea typeface="ＭＳ Ｐゴシック" charset="0"/>
              </a:rPr>
              <a:t> 	</a:t>
            </a:r>
            <a:r>
              <a:rPr lang="en-US" sz="2400">
                <a:solidFill>
                  <a:srgbClr val="595959"/>
                </a:solidFill>
                <a:ea typeface="ＭＳ Ｐゴシック" charset="0"/>
              </a:rPr>
              <a:t>from Dave Syer </a:t>
            </a:r>
          </a:p>
          <a:p>
            <a:pPr marL="638175" indent="-458788" eaLnBrk="1" hangingPunct="1">
              <a:lnSpc>
                <a:spcPct val="90000"/>
              </a:lnSpc>
              <a:spcBef>
                <a:spcPts val="300"/>
              </a:spcBef>
              <a:buClr>
                <a:srgbClr val="008674"/>
              </a:buClr>
              <a:buFont typeface="Wingdings" charset="0"/>
              <a:buNone/>
              <a:defRPr/>
            </a:pPr>
            <a:r>
              <a:rPr lang="en-PH" sz="2000">
                <a:solidFill>
                  <a:srgbClr val="595959"/>
                </a:solidFill>
                <a:ea typeface="ＭＳ Ｐゴシック" charset="0"/>
              </a:rPr>
              <a:t>	</a:t>
            </a:r>
            <a:r>
              <a:rPr lang="en-PH" sz="2000">
                <a:solidFill>
                  <a:srgbClr val="595959"/>
                </a:solidFill>
                <a:ea typeface="ＭＳ Ｐゴシック" charset="0"/>
                <a:hlinkClick r:id="rId3"/>
              </a:rPr>
              <a:t>ht</a:t>
            </a:r>
            <a:r>
              <a:rPr lang="en-US" sz="2000">
                <a:solidFill>
                  <a:srgbClr val="595959"/>
                </a:solidFill>
                <a:ea typeface="ＭＳ Ｐゴシック" charset="0"/>
                <a:hlinkClick r:id="rId3"/>
              </a:rPr>
              <a:t>tp://www.javaworld.com/article/2077963/open-source-tools/distributed-transactions-in-spring--with-and-without-xa.htm</a:t>
            </a:r>
            <a:r>
              <a:rPr lang="en-US" sz="2400">
                <a:solidFill>
                  <a:srgbClr val="595959"/>
                </a:solidFill>
                <a:ea typeface="ＭＳ Ｐゴシック" charset="0"/>
                <a:hlinkClick r:id="rId3"/>
              </a:rPr>
              <a:t>l</a:t>
            </a:r>
            <a:r>
              <a:rPr lang="en-US" sz="2400">
                <a:solidFill>
                  <a:srgbClr val="595959"/>
                </a:solidFill>
                <a:ea typeface="ＭＳ Ｐゴシック" charset="0"/>
              </a:rPr>
              <a:t> </a:t>
            </a:r>
          </a:p>
          <a:p>
            <a:pPr marL="638175" indent="-458788" eaLnBrk="1" hangingPunct="1">
              <a:lnSpc>
                <a:spcPct val="90000"/>
              </a:lnSpc>
              <a:spcBef>
                <a:spcPts val="300"/>
              </a:spcBef>
              <a:buClr>
                <a:srgbClr val="008674"/>
              </a:buClr>
              <a:buFont typeface="Wingdings" charset="0"/>
              <a:buNone/>
              <a:defRPr/>
            </a:pPr>
            <a:endParaRPr lang="en-US" sz="2400">
              <a:solidFill>
                <a:srgbClr val="595959"/>
              </a:solidFill>
              <a:ea typeface="ＭＳ Ｐゴシック" charset="0"/>
            </a:endParaRPr>
          </a:p>
        </p:txBody>
      </p:sp>
    </p:spTree>
    <p:extLst>
      <p:ext uri="{BB962C8B-B14F-4D97-AF65-F5344CB8AC3E}">
        <p14:creationId xmlns:p14="http://schemas.microsoft.com/office/powerpoint/2010/main" val="266065772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20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938"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9939" name="Subtitle 1"/>
          <p:cNvSpPr>
            <a:spLocks noGrp="1" noChangeArrowheads="1"/>
          </p:cNvSpPr>
          <p:nvPr/>
        </p:nvSpPr>
        <p:spPr bwMode="auto">
          <a:xfrm>
            <a:off x="365125" y="679450"/>
            <a:ext cx="84137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Make a UI Microservice that is exposed to end users and have it serve up the UI?</a:t>
            </a:r>
            <a:endParaRPr lang="en-US" altLang="en-US">
              <a:ea typeface="ＭＳ Ｐゴシック" charset="0"/>
              <a:cs typeface="Arial" charset="0"/>
            </a:endParaRPr>
          </a:p>
        </p:txBody>
      </p:sp>
      <p:sp>
        <p:nvSpPr>
          <p:cNvPr id="39940"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Monolithic Edge UI Gateway</a:t>
            </a:r>
          </a:p>
        </p:txBody>
      </p:sp>
      <p:sp>
        <p:nvSpPr>
          <p:cNvPr id="39941" name="Hexagon 7"/>
          <p:cNvSpPr>
            <a:spLocks noChangeArrowheads="1"/>
          </p:cNvSpPr>
          <p:nvPr/>
        </p:nvSpPr>
        <p:spPr bwMode="auto">
          <a:xfrm>
            <a:off x="1790700" y="3944938"/>
            <a:ext cx="1177925" cy="877887"/>
          </a:xfrm>
          <a:prstGeom prst="hexagon">
            <a:avLst>
              <a:gd name="adj" fmla="val 20530"/>
              <a:gd name="vf" fmla="val 115470"/>
            </a:avLst>
          </a:prstGeom>
          <a:solidFill>
            <a:srgbClr val="1F6FB8"/>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b="1">
                <a:solidFill>
                  <a:srgbClr val="FFFFFF"/>
                </a:solidFill>
                <a:ea typeface="ＭＳ Ｐゴシック" charset="0"/>
                <a:cs typeface="Arial" charset="0"/>
              </a:rPr>
              <a:t>A</a:t>
            </a:r>
          </a:p>
        </p:txBody>
      </p:sp>
      <p:sp>
        <p:nvSpPr>
          <p:cNvPr id="39942" name="Hexagon 8"/>
          <p:cNvSpPr>
            <a:spLocks noChangeArrowheads="1"/>
          </p:cNvSpPr>
          <p:nvPr/>
        </p:nvSpPr>
        <p:spPr bwMode="auto">
          <a:xfrm>
            <a:off x="3613150" y="3944938"/>
            <a:ext cx="1249363" cy="877887"/>
          </a:xfrm>
          <a:prstGeom prst="hexagon">
            <a:avLst>
              <a:gd name="adj" fmla="val 24971"/>
              <a:gd name="vf" fmla="val 115470"/>
            </a:avLst>
          </a:prstGeom>
          <a:solidFill>
            <a:schemeClr val="accent1"/>
          </a:solidFill>
          <a:ln w="25400" cap="flat" cmpd="sng">
            <a:solidFill>
              <a:srgbClr val="00888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b="1">
                <a:solidFill>
                  <a:srgbClr val="FFFFFF"/>
                </a:solidFill>
                <a:ea typeface="ＭＳ Ｐゴシック" charset="0"/>
                <a:cs typeface="Arial" charset="0"/>
              </a:rPr>
              <a:t>B</a:t>
            </a:r>
          </a:p>
        </p:txBody>
      </p:sp>
      <p:sp>
        <p:nvSpPr>
          <p:cNvPr id="39943" name="Hexagon 9"/>
          <p:cNvSpPr>
            <a:spLocks noChangeArrowheads="1"/>
          </p:cNvSpPr>
          <p:nvPr/>
        </p:nvSpPr>
        <p:spPr bwMode="auto">
          <a:xfrm>
            <a:off x="5343525" y="3943350"/>
            <a:ext cx="1247775" cy="879475"/>
          </a:xfrm>
          <a:prstGeom prst="hexagon">
            <a:avLst>
              <a:gd name="adj" fmla="val 24053"/>
              <a:gd name="vf" fmla="val 115470"/>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b="1">
                <a:solidFill>
                  <a:srgbClr val="FFFFFF"/>
                </a:solidFill>
                <a:ea typeface="ＭＳ Ｐゴシック" charset="0"/>
                <a:cs typeface="Arial" charset="0"/>
              </a:rPr>
              <a:t>C</a:t>
            </a:r>
          </a:p>
        </p:txBody>
      </p:sp>
      <p:grpSp>
        <p:nvGrpSpPr>
          <p:cNvPr id="40968" name="Group 8"/>
          <p:cNvGrpSpPr>
            <a:grpSpLocks/>
          </p:cNvGrpSpPr>
          <p:nvPr/>
        </p:nvGrpSpPr>
        <p:grpSpPr bwMode="auto">
          <a:xfrm>
            <a:off x="365125" y="1320800"/>
            <a:ext cx="2441575" cy="2289175"/>
            <a:chOff x="0" y="0"/>
            <a:chExt cx="3846" cy="3604"/>
          </a:xfrm>
        </p:grpSpPr>
        <p:sp>
          <p:nvSpPr>
            <p:cNvPr id="39945" name="Rectangle 10"/>
            <p:cNvSpPr>
              <a:spLocks noChangeArrowheads="1"/>
            </p:cNvSpPr>
            <p:nvPr/>
          </p:nvSpPr>
          <p:spPr bwMode="auto">
            <a:xfrm>
              <a:off x="0" y="0"/>
              <a:ext cx="3846" cy="3604"/>
            </a:xfrm>
            <a:prstGeom prst="rect">
              <a:avLst/>
            </a:prstGeom>
            <a:solidFill>
              <a:srgbClr val="FFFFFF"/>
            </a:solidFill>
            <a:ln w="25400" cap="flat" cmpd="sng">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b="1">
                  <a:ea typeface="ＭＳ Ｐゴシック" charset="0"/>
                </a:rPr>
                <a:t>Browser</a:t>
              </a: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p:txBody>
        </p:sp>
        <p:sp>
          <p:nvSpPr>
            <p:cNvPr id="39946" name="Rectangle 11"/>
            <p:cNvSpPr>
              <a:spLocks noChangeArrowheads="1"/>
            </p:cNvSpPr>
            <p:nvPr/>
          </p:nvSpPr>
          <p:spPr bwMode="auto">
            <a:xfrm>
              <a:off x="1413" y="1147"/>
              <a:ext cx="1000" cy="522"/>
            </a:xfrm>
            <a:prstGeom prst="rect">
              <a:avLst/>
            </a:prstGeom>
            <a:solidFill>
              <a:schemeClr val="accent1"/>
            </a:solidFill>
            <a:ln w="25400" cap="flat" cmpd="sng">
              <a:solidFill>
                <a:srgbClr val="00888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39947" name="Rectangle 12"/>
            <p:cNvSpPr>
              <a:spLocks noChangeArrowheads="1"/>
            </p:cNvSpPr>
            <p:nvPr/>
          </p:nvSpPr>
          <p:spPr bwMode="auto">
            <a:xfrm>
              <a:off x="273" y="777"/>
              <a:ext cx="1000" cy="2372"/>
            </a:xfrm>
            <a:prstGeom prst="rect">
              <a:avLst/>
            </a:prstGeom>
            <a:solidFill>
              <a:srgbClr val="1F6FB8"/>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39948" name="Rectangle 13"/>
            <p:cNvSpPr>
              <a:spLocks noChangeArrowheads="1"/>
            </p:cNvSpPr>
            <p:nvPr/>
          </p:nvSpPr>
          <p:spPr bwMode="auto">
            <a:xfrm>
              <a:off x="2563" y="1377"/>
              <a:ext cx="1085" cy="1567"/>
            </a:xfrm>
            <a:prstGeom prst="rect">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sp>
        <p:nvSpPr>
          <p:cNvPr id="39949" name="Hexagon 4"/>
          <p:cNvSpPr>
            <a:spLocks noChangeArrowheads="1"/>
          </p:cNvSpPr>
          <p:nvPr/>
        </p:nvSpPr>
        <p:spPr bwMode="auto">
          <a:xfrm>
            <a:off x="3660775" y="2665413"/>
            <a:ext cx="1120775" cy="979487"/>
          </a:xfrm>
          <a:prstGeom prst="hexagon">
            <a:avLst>
              <a:gd name="adj" fmla="val 28362"/>
              <a:gd name="vf" fmla="val 115470"/>
            </a:avLst>
          </a:prstGeom>
          <a:solidFill>
            <a:srgbClr val="33CCCC"/>
          </a:solidFill>
          <a:ln w="25400" cap="flat" cmpd="sng">
            <a:solidFill>
              <a:srgbClr val="12838D"/>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UI</a:t>
            </a:r>
            <a:endParaRPr lang="en-US" altLang="en-US">
              <a:ea typeface="ＭＳ Ｐゴシック" charset="0"/>
              <a:cs typeface="Arial" charset="0"/>
            </a:endParaRPr>
          </a:p>
        </p:txBody>
      </p:sp>
      <p:cxnSp>
        <p:nvCxnSpPr>
          <p:cNvPr id="39950" name="Straight Arrow Connector 6"/>
          <p:cNvCxnSpPr>
            <a:cxnSpLocks noChangeShapeType="1"/>
            <a:stCxn id="39949" idx="2"/>
          </p:cNvCxnSpPr>
          <p:nvPr/>
        </p:nvCxnSpPr>
        <p:spPr bwMode="auto">
          <a:xfrm flipH="1">
            <a:off x="2586038" y="3155950"/>
            <a:ext cx="1074737" cy="787400"/>
          </a:xfrm>
          <a:prstGeom prst="straightConnector1">
            <a:avLst/>
          </a:prstGeom>
          <a:noFill/>
          <a:ln w="25400" cap="flat" cmpd="sng">
            <a:solidFill>
              <a:srgbClr val="33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39951" name="Straight Arrow Connector 20"/>
          <p:cNvSpPr>
            <a:spLocks noChangeShapeType="1"/>
          </p:cNvSpPr>
          <p:nvPr/>
        </p:nvSpPr>
        <p:spPr bwMode="auto">
          <a:xfrm>
            <a:off x="4295775" y="3644900"/>
            <a:ext cx="55563" cy="298450"/>
          </a:xfrm>
          <a:prstGeom prst="straightConnector1">
            <a:avLst/>
          </a:prstGeom>
          <a:noFill/>
          <a:ln w="2540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cxnSp>
        <p:nvCxnSpPr>
          <p:cNvPr id="39952" name="Straight Arrow Connector 22"/>
          <p:cNvCxnSpPr>
            <a:cxnSpLocks noChangeShapeType="1"/>
          </p:cNvCxnSpPr>
          <p:nvPr/>
        </p:nvCxnSpPr>
        <p:spPr bwMode="auto">
          <a:xfrm>
            <a:off x="4781550" y="3155950"/>
            <a:ext cx="1114425" cy="787400"/>
          </a:xfrm>
          <a:prstGeom prst="straightConnector1">
            <a:avLst/>
          </a:prstGeom>
          <a:noFill/>
          <a:ln w="25400" cap="flat" cmpd="sng">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grpSp>
        <p:nvGrpSpPr>
          <p:cNvPr id="40973" name="Group 17"/>
          <p:cNvGrpSpPr>
            <a:grpSpLocks/>
          </p:cNvGrpSpPr>
          <p:nvPr/>
        </p:nvGrpSpPr>
        <p:grpSpPr bwMode="auto">
          <a:xfrm>
            <a:off x="5959475" y="1270000"/>
            <a:ext cx="2546350" cy="1657350"/>
            <a:chOff x="0" y="0"/>
            <a:chExt cx="4012" cy="2610"/>
          </a:xfrm>
        </p:grpSpPr>
        <p:sp>
          <p:nvSpPr>
            <p:cNvPr id="39954" name="Rectangle 29"/>
            <p:cNvSpPr>
              <a:spLocks noChangeArrowheads="1"/>
            </p:cNvSpPr>
            <p:nvPr/>
          </p:nvSpPr>
          <p:spPr bwMode="auto">
            <a:xfrm>
              <a:off x="0" y="0"/>
              <a:ext cx="4012" cy="2610"/>
            </a:xfrm>
            <a:prstGeom prst="rect">
              <a:avLst/>
            </a:prstGeom>
            <a:solidFill>
              <a:srgbClr val="FFFFFF"/>
            </a:solidFill>
            <a:ln w="25400" cap="flat" cmpd="sng">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ctr">
                <a:defRPr/>
              </a:pPr>
              <a:r>
                <a:rPr lang="en-US" b="1">
                  <a:ea typeface="ＭＳ Ｐゴシック" charset="0"/>
                  <a:cs typeface="Arial" charset="0"/>
                </a:rPr>
                <a:t>Native Mobile </a:t>
              </a: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p:txBody>
        </p:sp>
        <p:sp>
          <p:nvSpPr>
            <p:cNvPr id="39955" name="Rectangle 30"/>
            <p:cNvSpPr>
              <a:spLocks noChangeArrowheads="1"/>
            </p:cNvSpPr>
            <p:nvPr/>
          </p:nvSpPr>
          <p:spPr bwMode="auto">
            <a:xfrm>
              <a:off x="1461" y="1398"/>
              <a:ext cx="1000" cy="525"/>
            </a:xfrm>
            <a:prstGeom prst="rect">
              <a:avLst/>
            </a:prstGeom>
            <a:solidFill>
              <a:srgbClr val="008881"/>
            </a:solidFill>
            <a:ln w="25400" cap="flat" cmpd="sng">
              <a:solidFill>
                <a:srgbClr val="006254"/>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39956" name="Rectangle 31"/>
            <p:cNvSpPr>
              <a:spLocks noChangeArrowheads="1"/>
            </p:cNvSpPr>
            <p:nvPr/>
          </p:nvSpPr>
          <p:spPr bwMode="auto">
            <a:xfrm>
              <a:off x="233" y="980"/>
              <a:ext cx="1000" cy="958"/>
            </a:xfrm>
            <a:prstGeom prst="rect">
              <a:avLst/>
            </a:prstGeom>
            <a:solidFill>
              <a:srgbClr val="1F6FB8"/>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39957" name="Rectangle 32"/>
            <p:cNvSpPr>
              <a:spLocks noChangeArrowheads="1"/>
            </p:cNvSpPr>
            <p:nvPr/>
          </p:nvSpPr>
          <p:spPr bwMode="auto">
            <a:xfrm>
              <a:off x="2714" y="858"/>
              <a:ext cx="1083" cy="865"/>
            </a:xfrm>
            <a:prstGeom prst="rect">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cxnSp>
        <p:nvCxnSpPr>
          <p:cNvPr id="39958" name="Straight Arrow Connector 36"/>
          <p:cNvCxnSpPr>
            <a:cxnSpLocks noChangeShapeType="1"/>
            <a:endCxn id="39949" idx="2"/>
          </p:cNvCxnSpPr>
          <p:nvPr/>
        </p:nvCxnSpPr>
        <p:spPr bwMode="auto">
          <a:xfrm flipH="1">
            <a:off x="4781550" y="1971675"/>
            <a:ext cx="1149350" cy="1184275"/>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39959" name="Straight Arrow Connector 37"/>
          <p:cNvCxnSpPr>
            <a:cxnSpLocks noChangeShapeType="1"/>
          </p:cNvCxnSpPr>
          <p:nvPr/>
        </p:nvCxnSpPr>
        <p:spPr bwMode="auto">
          <a:xfrm flipH="1" flipV="1">
            <a:off x="2870200" y="2214563"/>
            <a:ext cx="790575" cy="941387"/>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Tree>
    <p:extLst>
      <p:ext uri="{BB962C8B-B14F-4D97-AF65-F5344CB8AC3E}">
        <p14:creationId xmlns:p14="http://schemas.microsoft.com/office/powerpoint/2010/main" val="260908163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fade">
                                      <p:cBhvr>
                                        <p:cTn id="7" dur="2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tock-photo-a-three-way-arrow-symbol-on-a-black-asphalt-road-surface-133462172"/>
          <p:cNvPicPr>
            <a:picLocks noGrp="1" noChangeAspect="1" noChangeArrowheads="1"/>
          </p:cNvPicPr>
          <p:nvPr>
            <p:ph idx="1"/>
          </p:nvPr>
        </p:nvPicPr>
        <p:blipFill>
          <a:blip r:embed="rId2">
            <a:lum bright="-10000"/>
            <a:extLst>
              <a:ext uri="{28A0092B-C50C-407E-A947-70E740481C1C}">
                <a14:useLocalDpi xmlns:a14="http://schemas.microsoft.com/office/drawing/2010/main" val="0"/>
              </a:ext>
            </a:extLst>
          </a:blip>
          <a:srcRect/>
          <a:stretch>
            <a:fillRect/>
          </a:stretch>
        </p:blipFill>
        <p:spPr bwMode="auto">
          <a:xfrm>
            <a:off x="-76200" y="-71438"/>
            <a:ext cx="9080500" cy="5262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Shape 5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1268" name="Shape 1177"/>
          <p:cNvSpPr>
            <a:spLocks noChangeArrowheads="1"/>
          </p:cNvSpPr>
          <p:nvPr/>
        </p:nvSpPr>
        <p:spPr bwMode="auto">
          <a:xfrm>
            <a:off x="1778000" y="3311525"/>
            <a:ext cx="57943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a:solidFill>
                  <a:srgbClr val="58C6B8"/>
                </a:solidFill>
                <a:ea typeface="ＭＳ Ｐゴシック" charset="0"/>
                <a:cs typeface="Arial" charset="0"/>
              </a:rPr>
              <a:t>How to start?</a:t>
            </a:r>
            <a:endParaRPr lang="en-US" altLang="en-US" sz="1600" b="1">
              <a:solidFill>
                <a:srgbClr val="FFFFFF"/>
              </a:solidFill>
              <a:ea typeface="ＭＳ Ｐゴシック" charset="0"/>
              <a:cs typeface="Arial" charset="0"/>
            </a:endParaRPr>
          </a:p>
        </p:txBody>
      </p:sp>
      <p:pic>
        <p:nvPicPr>
          <p:cNvPr id="11269" name="Shape 437"/>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300" y="4843463"/>
            <a:ext cx="755650"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15746009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p:cBhvr>
                                        <p:cTn id="10" dur="1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0963" name="Subtitle 1"/>
          <p:cNvSpPr>
            <a:spLocks noGrp="1" noChangeArrowheads="1"/>
          </p:cNvSpPr>
          <p:nvPr/>
        </p:nvSpPr>
        <p:spPr bwMode="auto">
          <a:xfrm>
            <a:off x="293688" y="758825"/>
            <a:ext cx="84137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600">
                <a:solidFill>
                  <a:srgbClr val="595959"/>
                </a:solidFill>
                <a:ea typeface="ＭＳ Ｐゴシック" charset="0"/>
                <a:cs typeface="Arial" charset="0"/>
              </a:rPr>
              <a:t>How are Foreign Key Constraints Validated Across Table is Different Bounded Contexts</a:t>
            </a:r>
          </a:p>
        </p:txBody>
      </p:sp>
      <p:sp>
        <p:nvSpPr>
          <p:cNvPr id="40964"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Foreign Keys Constraints</a:t>
            </a:r>
          </a:p>
        </p:txBody>
      </p:sp>
      <p:sp>
        <p:nvSpPr>
          <p:cNvPr id="40965" name="Text Placeholder 7"/>
          <p:cNvSpPr>
            <a:spLocks noGrp="1" noChangeArrowheads="1"/>
          </p:cNvSpPr>
          <p:nvPr/>
        </p:nvSpPr>
        <p:spPr bwMode="auto">
          <a:xfrm>
            <a:off x="293688" y="1300163"/>
            <a:ext cx="8413750" cy="259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400">
                <a:solidFill>
                  <a:srgbClr val="595959"/>
                </a:solidFill>
                <a:ea typeface="ＭＳ Ｐゴシック" charset="0"/>
                <a:cs typeface="Arial" charset="0"/>
              </a:rPr>
              <a:t>Enforcing Foreign Key Constraints between microservices becomes an application level problem to be handled by the microservices rather than the database </a:t>
            </a:r>
          </a:p>
          <a:p>
            <a:pPr marL="285750" indent="-285750" eaLnBrk="1" hangingPunct="1">
              <a:spcBef>
                <a:spcPts val="300"/>
              </a:spcBef>
              <a:buClr>
                <a:srgbClr val="008674"/>
              </a:buClr>
              <a:buFont typeface="Wingdings" charset="0"/>
              <a:buChar char="§"/>
              <a:defRPr/>
            </a:pPr>
            <a:endParaRPr lang="en-US" altLang="en-US" sz="2400">
              <a:solidFill>
                <a:srgbClr val="595959"/>
              </a:solidFill>
              <a:ea typeface="ＭＳ Ｐゴシック" charset="0"/>
              <a:cs typeface="Arial" charset="0"/>
            </a:endParaRPr>
          </a:p>
          <a:p>
            <a:pPr marL="285750" indent="-285750" eaLnBrk="1" hangingPunct="1">
              <a:spcBef>
                <a:spcPts val="300"/>
              </a:spcBef>
              <a:buClr>
                <a:srgbClr val="008674"/>
              </a:buClr>
              <a:buFont typeface="Wingdings" charset="0"/>
              <a:buChar char="§"/>
              <a:defRPr/>
            </a:pPr>
            <a:r>
              <a:rPr lang="en-US" sz="2400">
                <a:solidFill>
                  <a:srgbClr val="595959"/>
                </a:solidFill>
                <a:ea typeface="ＭＳ Ｐゴシック" charset="0"/>
                <a:cs typeface="Arial" charset="0"/>
              </a:rPr>
              <a:t>Usage of Immutable Stable URI’s to identify Foreign keys can be helpful</a:t>
            </a:r>
            <a:endParaRPr lang="en-US">
              <a:ea typeface="ＭＳ Ｐゴシック" charset="0"/>
              <a:cs typeface="Arial" charset="0"/>
            </a:endParaRPr>
          </a:p>
        </p:txBody>
      </p:sp>
    </p:spTree>
    <p:extLst>
      <p:ext uri="{BB962C8B-B14F-4D97-AF65-F5344CB8AC3E}">
        <p14:creationId xmlns:p14="http://schemas.microsoft.com/office/powerpoint/2010/main" val="133327015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20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6"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1987" name="Subtitle 1"/>
          <p:cNvSpPr>
            <a:spLocks noGrp="1" noChangeArrowheads="1"/>
          </p:cNvSpPr>
          <p:nvPr/>
        </p:nvSpPr>
        <p:spPr bwMode="auto">
          <a:xfrm>
            <a:off x="136525" y="625475"/>
            <a:ext cx="90360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Turn Static Shared Data into Code Accessible via dependency manager</a:t>
            </a:r>
          </a:p>
        </p:txBody>
      </p:sp>
      <p:sp>
        <p:nvSpPr>
          <p:cNvPr id="41988" name="Title 2"/>
          <p:cNvSpPr>
            <a:spLocks noGrp="1" noChangeArrowheads="1"/>
          </p:cNvSpPr>
          <p:nvPr>
            <p:ph type="title" idx="4294967295"/>
          </p:nvPr>
        </p:nvSpPr>
        <p:spPr bwMode="auto">
          <a:xfrm>
            <a:off x="38100" y="76200"/>
            <a:ext cx="9036050" cy="5397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Shared Static Data Becomes Code</a:t>
            </a:r>
          </a:p>
        </p:txBody>
      </p:sp>
      <p:pic>
        <p:nvPicPr>
          <p:cNvPr id="41989" name="Picture 4" descr="Screen Shot 2016-01-25 at 9.28.36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1247775"/>
            <a:ext cx="7292975" cy="373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402332387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fade">
                                      <p:cBhvr>
                                        <p:cTn id="7"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45050"/>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3011" name="Subtitle 1"/>
          <p:cNvSpPr>
            <a:spLocks noGrp="1" noChangeArrowheads="1"/>
          </p:cNvSpPr>
          <p:nvPr/>
        </p:nvSpPr>
        <p:spPr bwMode="auto">
          <a:xfrm>
            <a:off x="365125" y="554038"/>
            <a:ext cx="8413750"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rPr>
              <a:t>Extend each UI experience with a dedicated backend component for UI </a:t>
            </a:r>
            <a:br>
              <a:rPr lang="en-US" sz="1800">
                <a:solidFill>
                  <a:srgbClr val="595959"/>
                </a:solidFill>
                <a:ea typeface="ＭＳ Ｐゴシック" charset="0"/>
              </a:rPr>
            </a:br>
            <a:r>
              <a:rPr lang="en-US" sz="1800">
                <a:solidFill>
                  <a:srgbClr val="595959"/>
                </a:solidFill>
                <a:ea typeface="ＭＳ Ｐゴシック" charset="0"/>
                <a:hlinkClick r:id="rId3"/>
              </a:rPr>
              <a:t>http://samnewman.io/patterns/architectural/bff/</a:t>
            </a:r>
            <a:r>
              <a:rPr lang="en-US" sz="1800">
                <a:solidFill>
                  <a:srgbClr val="595959"/>
                </a:solidFill>
                <a:ea typeface="ＭＳ Ｐゴシック" charset="0"/>
              </a:rPr>
              <a:t> </a:t>
            </a:r>
          </a:p>
          <a:p>
            <a:pPr eaLnBrk="1" hangingPunct="1">
              <a:buFontTx/>
              <a:buNone/>
              <a:defRPr/>
            </a:pPr>
            <a:endParaRPr lang="en-US" sz="1800">
              <a:solidFill>
                <a:srgbClr val="595959"/>
              </a:solidFill>
              <a:ea typeface="ＭＳ Ｐゴシック" charset="0"/>
            </a:endParaRPr>
          </a:p>
        </p:txBody>
      </p:sp>
      <p:sp>
        <p:nvSpPr>
          <p:cNvPr id="43012" name="Title 2"/>
          <p:cNvSpPr>
            <a:spLocks noGrp="1" noChangeArrowheads="1"/>
          </p:cNvSpPr>
          <p:nvPr>
            <p:ph type="title" idx="4294967295"/>
          </p:nvPr>
        </p:nvSpPr>
        <p:spPr bwMode="auto">
          <a:xfrm>
            <a:off x="365125" y="98425"/>
            <a:ext cx="8413750" cy="541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8674"/>
                </a:solidFill>
                <a:cs typeface="+mj-cs"/>
              </a:rPr>
              <a:t>Back End For Front End</a:t>
            </a:r>
          </a:p>
        </p:txBody>
      </p:sp>
      <p:sp>
        <p:nvSpPr>
          <p:cNvPr id="43013" name="Hexagon 7"/>
          <p:cNvSpPr>
            <a:spLocks noChangeArrowheads="1"/>
          </p:cNvSpPr>
          <p:nvPr/>
        </p:nvSpPr>
        <p:spPr bwMode="auto">
          <a:xfrm>
            <a:off x="1701800" y="4049713"/>
            <a:ext cx="1433513" cy="877887"/>
          </a:xfrm>
          <a:prstGeom prst="hexagon">
            <a:avLst>
              <a:gd name="adj" fmla="val 24985"/>
              <a:gd name="vf" fmla="val 115470"/>
            </a:avLst>
          </a:prstGeom>
          <a:solidFill>
            <a:srgbClr val="3366FF"/>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A</a:t>
            </a:r>
          </a:p>
        </p:txBody>
      </p:sp>
      <p:sp>
        <p:nvSpPr>
          <p:cNvPr id="43014" name="Hexagon 8"/>
          <p:cNvSpPr>
            <a:spLocks noChangeArrowheads="1"/>
          </p:cNvSpPr>
          <p:nvPr/>
        </p:nvSpPr>
        <p:spPr bwMode="auto">
          <a:xfrm>
            <a:off x="3530600" y="4049713"/>
            <a:ext cx="1250950" cy="877887"/>
          </a:xfrm>
          <a:prstGeom prst="hexagon">
            <a:avLst>
              <a:gd name="adj" fmla="val 25003"/>
              <a:gd name="vf" fmla="val 115470"/>
            </a:avLst>
          </a:prstGeom>
          <a:solidFill>
            <a:srgbClr val="008881"/>
          </a:solidFill>
          <a:ln w="25400" cap="flat" cmpd="sng">
            <a:solidFill>
              <a:srgbClr val="006254"/>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B</a:t>
            </a:r>
          </a:p>
        </p:txBody>
      </p:sp>
      <p:sp>
        <p:nvSpPr>
          <p:cNvPr id="43015" name="Hexagon 9"/>
          <p:cNvSpPr>
            <a:spLocks noChangeArrowheads="1"/>
          </p:cNvSpPr>
          <p:nvPr/>
        </p:nvSpPr>
        <p:spPr bwMode="auto">
          <a:xfrm>
            <a:off x="5181600" y="4049713"/>
            <a:ext cx="1295400" cy="877887"/>
          </a:xfrm>
          <a:prstGeom prst="hexagon">
            <a:avLst>
              <a:gd name="adj" fmla="val 25017"/>
              <a:gd name="vf" fmla="val 115470"/>
            </a:avLst>
          </a:prstGeom>
          <a:solidFill>
            <a:srgbClr val="800080"/>
          </a:solidFill>
          <a:ln w="25400" cap="flat" cmpd="sng">
            <a:solidFill>
              <a:srgbClr val="4F2E5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C</a:t>
            </a:r>
          </a:p>
        </p:txBody>
      </p:sp>
      <p:sp>
        <p:nvSpPr>
          <p:cNvPr id="43016" name="Hexagon 4"/>
          <p:cNvSpPr>
            <a:spLocks noChangeArrowheads="1"/>
          </p:cNvSpPr>
          <p:nvPr/>
        </p:nvSpPr>
        <p:spPr bwMode="auto">
          <a:xfrm>
            <a:off x="3530600" y="2473325"/>
            <a:ext cx="1127125" cy="979488"/>
          </a:xfrm>
          <a:prstGeom prst="hexagon">
            <a:avLst>
              <a:gd name="adj" fmla="val 28523"/>
              <a:gd name="vf" fmla="val 115470"/>
            </a:avLst>
          </a:prstGeom>
          <a:solidFill>
            <a:srgbClr val="19B4C1"/>
          </a:solidFill>
          <a:ln w="25400" cap="flat" cmpd="sng">
            <a:solidFill>
              <a:srgbClr val="12838D"/>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a:solidFill>
                  <a:srgbClr val="FFFFFF"/>
                </a:solidFill>
                <a:ea typeface="ＭＳ Ｐゴシック" charset="0"/>
                <a:cs typeface="Arial" charset="0"/>
              </a:rPr>
              <a:t>WEB BFF</a:t>
            </a:r>
          </a:p>
        </p:txBody>
      </p:sp>
      <p:cxnSp>
        <p:nvCxnSpPr>
          <p:cNvPr id="43017" name="Straight Arrow Connector 6"/>
          <p:cNvCxnSpPr>
            <a:cxnSpLocks noChangeShapeType="1"/>
            <a:stCxn id="43016" idx="2"/>
          </p:cNvCxnSpPr>
          <p:nvPr/>
        </p:nvCxnSpPr>
        <p:spPr bwMode="auto">
          <a:xfrm flipH="1">
            <a:off x="2916238" y="2963863"/>
            <a:ext cx="614362" cy="1050925"/>
          </a:xfrm>
          <a:prstGeom prst="straightConnector1">
            <a:avLst/>
          </a:prstGeom>
          <a:noFill/>
          <a:ln w="25400" cap="flat" cmpd="sng">
            <a:solidFill>
              <a:srgbClr val="1F6FB8"/>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43018" name="Straight Arrow Connector 20"/>
          <p:cNvSpPr>
            <a:spLocks noChangeShapeType="1"/>
          </p:cNvSpPr>
          <p:nvPr/>
        </p:nvSpPr>
        <p:spPr bwMode="auto">
          <a:xfrm>
            <a:off x="4073525" y="3462338"/>
            <a:ext cx="55563" cy="596900"/>
          </a:xfrm>
          <a:prstGeom prst="straightConnector1">
            <a:avLst/>
          </a:prstGeom>
          <a:noFill/>
          <a:ln w="2540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cxnSp>
        <p:nvCxnSpPr>
          <p:cNvPr id="43019" name="Straight Arrow Connector 22"/>
          <p:cNvCxnSpPr>
            <a:cxnSpLocks noChangeShapeType="1"/>
            <a:stCxn id="43016" idx="1"/>
            <a:endCxn id="43015" idx="3"/>
          </p:cNvCxnSpPr>
          <p:nvPr/>
        </p:nvCxnSpPr>
        <p:spPr bwMode="auto">
          <a:xfrm>
            <a:off x="4656138" y="2963863"/>
            <a:ext cx="744537" cy="1085850"/>
          </a:xfrm>
          <a:prstGeom prst="straightConnector1">
            <a:avLst/>
          </a:prstGeom>
          <a:noFill/>
          <a:ln w="25400" cap="flat" cmpd="sng">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43020" name="Straight Arrow Connector 36"/>
          <p:cNvCxnSpPr>
            <a:cxnSpLocks noChangeShapeType="1"/>
          </p:cNvCxnSpPr>
          <p:nvPr/>
        </p:nvCxnSpPr>
        <p:spPr bwMode="auto">
          <a:xfrm flipH="1">
            <a:off x="6194425" y="2601913"/>
            <a:ext cx="336550" cy="261937"/>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43021" name="Straight Arrow Connector 37"/>
          <p:cNvSpPr>
            <a:spLocks noChangeShapeType="1"/>
          </p:cNvSpPr>
          <p:nvPr/>
        </p:nvSpPr>
        <p:spPr bwMode="auto">
          <a:xfrm flipH="1" flipV="1">
            <a:off x="2974975" y="1912938"/>
            <a:ext cx="938213" cy="561975"/>
          </a:xfrm>
          <a:prstGeom prst="straightConnector1">
            <a:avLst/>
          </a:prstGeom>
          <a:noFill/>
          <a:ln w="25400" cap="flat" cmpd="sng">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43022" name="Hexagon 23"/>
          <p:cNvSpPr>
            <a:spLocks noChangeArrowheads="1"/>
          </p:cNvSpPr>
          <p:nvPr/>
        </p:nvSpPr>
        <p:spPr bwMode="auto">
          <a:xfrm>
            <a:off x="5181600" y="2863850"/>
            <a:ext cx="1181100" cy="820738"/>
          </a:xfrm>
          <a:prstGeom prst="hexagon">
            <a:avLst>
              <a:gd name="adj" fmla="val 28981"/>
              <a:gd name="vf" fmla="val 115470"/>
            </a:avLst>
          </a:prstGeom>
          <a:solidFill>
            <a:srgbClr val="FFCC00"/>
          </a:solidFill>
          <a:ln w="25400" cap="flat" cmpd="sng">
            <a:solidFill>
              <a:srgbClr val="BA9245"/>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a:solidFill>
                  <a:srgbClr val="FFFFFF"/>
                </a:solidFill>
                <a:ea typeface="ＭＳ Ｐゴシック" charset="0"/>
                <a:cs typeface="Arial" charset="0"/>
              </a:rPr>
              <a:t>Andro</a:t>
            </a:r>
            <a:r>
              <a:rPr lang="en-PH">
                <a:solidFill>
                  <a:srgbClr val="FFFFFF"/>
                </a:solidFill>
                <a:ea typeface="ＭＳ Ｐゴシック" charset="0"/>
                <a:cs typeface="Arial" charset="0"/>
              </a:rPr>
              <a:t>id </a:t>
            </a:r>
            <a:r>
              <a:rPr lang="en-US">
                <a:solidFill>
                  <a:srgbClr val="FFFFFF"/>
                </a:solidFill>
                <a:ea typeface="ＭＳ Ｐゴシック" charset="0"/>
                <a:cs typeface="Arial" charset="0"/>
              </a:rPr>
              <a:t>BFF</a:t>
            </a:r>
          </a:p>
        </p:txBody>
      </p:sp>
      <p:cxnSp>
        <p:nvCxnSpPr>
          <p:cNvPr id="43023" name="Straight Arrow Connector 21"/>
          <p:cNvCxnSpPr>
            <a:cxnSpLocks noChangeShapeType="1"/>
            <a:stCxn id="43022" idx="2"/>
          </p:cNvCxnSpPr>
          <p:nvPr/>
        </p:nvCxnSpPr>
        <p:spPr bwMode="auto">
          <a:xfrm flipH="1">
            <a:off x="2916238" y="3275013"/>
            <a:ext cx="2265362" cy="739775"/>
          </a:xfrm>
          <a:prstGeom prst="straightConnector1">
            <a:avLst/>
          </a:prstGeom>
          <a:noFill/>
          <a:ln w="25400" cap="flat" cmpd="sng">
            <a:solidFill>
              <a:srgbClr val="1F6FB8"/>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43024" name="Straight Arrow Connector 33"/>
          <p:cNvCxnSpPr>
            <a:cxnSpLocks noChangeShapeType="1"/>
          </p:cNvCxnSpPr>
          <p:nvPr/>
        </p:nvCxnSpPr>
        <p:spPr bwMode="auto">
          <a:xfrm flipH="1">
            <a:off x="4602163" y="3684588"/>
            <a:ext cx="798512" cy="365125"/>
          </a:xfrm>
          <a:prstGeom prst="straightConnector1">
            <a:avLst/>
          </a:prstGeom>
          <a:noFill/>
          <a:ln w="2540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43025" name="Straight Arrow Connector 34"/>
          <p:cNvCxnSpPr>
            <a:cxnSpLocks noChangeShapeType="1"/>
            <a:stCxn id="43022" idx="2"/>
            <a:endCxn id="43015" idx="3"/>
          </p:cNvCxnSpPr>
          <p:nvPr/>
        </p:nvCxnSpPr>
        <p:spPr bwMode="auto">
          <a:xfrm>
            <a:off x="6153150" y="3673475"/>
            <a:ext cx="103188" cy="376238"/>
          </a:xfrm>
          <a:prstGeom prst="straightConnector1">
            <a:avLst/>
          </a:prstGeom>
          <a:noFill/>
          <a:ln w="25400" cap="flat" cmpd="sng">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grpSp>
        <p:nvGrpSpPr>
          <p:cNvPr id="44050" name="Group 18"/>
          <p:cNvGrpSpPr>
            <a:grpSpLocks/>
          </p:cNvGrpSpPr>
          <p:nvPr/>
        </p:nvGrpSpPr>
        <p:grpSpPr bwMode="auto">
          <a:xfrm>
            <a:off x="808038" y="1336675"/>
            <a:ext cx="2108200" cy="1928813"/>
            <a:chOff x="0" y="0"/>
            <a:chExt cx="3846" cy="3604"/>
          </a:xfrm>
        </p:grpSpPr>
        <p:sp>
          <p:nvSpPr>
            <p:cNvPr id="2" name="Rectangle 10"/>
            <p:cNvSpPr>
              <a:spLocks noChangeArrowheads="1"/>
            </p:cNvSpPr>
            <p:nvPr/>
          </p:nvSpPr>
          <p:spPr bwMode="auto">
            <a:xfrm>
              <a:off x="0" y="0"/>
              <a:ext cx="3846" cy="3604"/>
            </a:xfrm>
            <a:prstGeom prst="rect">
              <a:avLst/>
            </a:prstGeom>
            <a:solidFill>
              <a:srgbClr val="FFFFFF"/>
            </a:solidFill>
            <a:ln w="25400" cap="flat"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b="1">
                <a:ea typeface="ＭＳ Ｐゴシック" charset="0"/>
              </a:endParaRPr>
            </a:p>
            <a:p>
              <a:pPr algn="ctr">
                <a:defRPr/>
              </a:pPr>
              <a:endParaRPr lang="en-US" b="1">
                <a:ea typeface="ＭＳ Ｐゴシック" charset="0"/>
              </a:endParaRPr>
            </a:p>
            <a:p>
              <a:pPr algn="ctr">
                <a:defRPr/>
              </a:pPr>
              <a:r>
                <a:rPr lang="en-US" b="1">
                  <a:ea typeface="ＭＳ Ｐゴシック" charset="0"/>
                </a:rPr>
                <a:t>Browser</a:t>
              </a: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b="1">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a:p>
              <a:pPr algn="ctr">
                <a:defRPr/>
              </a:pPr>
              <a:endParaRPr lang="en-US">
                <a:ea typeface="ＭＳ Ｐゴシック" charset="0"/>
              </a:endParaRPr>
            </a:p>
          </p:txBody>
        </p:sp>
        <p:sp>
          <p:nvSpPr>
            <p:cNvPr id="43028" name="Rectangle 11"/>
            <p:cNvSpPr>
              <a:spLocks noChangeArrowheads="1"/>
            </p:cNvSpPr>
            <p:nvPr/>
          </p:nvSpPr>
          <p:spPr bwMode="auto">
            <a:xfrm>
              <a:off x="1413" y="1145"/>
              <a:ext cx="999" cy="525"/>
            </a:xfrm>
            <a:prstGeom prst="rect">
              <a:avLst/>
            </a:prstGeom>
            <a:solidFill>
              <a:schemeClr val="accent1"/>
            </a:solidFill>
            <a:ln w="25400" cap="flat" cmpd="sng">
              <a:solidFill>
                <a:srgbClr val="008881"/>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43029" name="Rectangle 12"/>
            <p:cNvSpPr>
              <a:spLocks noChangeArrowheads="1"/>
            </p:cNvSpPr>
            <p:nvPr/>
          </p:nvSpPr>
          <p:spPr bwMode="auto">
            <a:xfrm>
              <a:off x="272" y="777"/>
              <a:ext cx="1002" cy="2373"/>
            </a:xfrm>
            <a:prstGeom prst="rect">
              <a:avLst/>
            </a:prstGeom>
            <a:solidFill>
              <a:srgbClr val="1F6FB8"/>
            </a:solidFill>
            <a:ln w="25400" cap="flat" cmpd="sng">
              <a:solidFill>
                <a:srgbClr val="16518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43030" name="Rectangle 13"/>
            <p:cNvSpPr>
              <a:spLocks noChangeArrowheads="1"/>
            </p:cNvSpPr>
            <p:nvPr/>
          </p:nvSpPr>
          <p:spPr bwMode="auto">
            <a:xfrm>
              <a:off x="2563" y="1379"/>
              <a:ext cx="1086" cy="1566"/>
            </a:xfrm>
            <a:prstGeom prst="rect">
              <a:avLst/>
            </a:prstGeom>
            <a:solidFill>
              <a:srgbClr val="800080"/>
            </a:solidFill>
            <a:ln w="25400" cap="flat" cmpd="sng">
              <a:solidFill>
                <a:srgbClr val="4F2E5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grpSp>
        <p:nvGrpSpPr>
          <p:cNvPr id="44051" name="Group 23"/>
          <p:cNvGrpSpPr>
            <a:grpSpLocks/>
          </p:cNvGrpSpPr>
          <p:nvPr/>
        </p:nvGrpSpPr>
        <p:grpSpPr bwMode="auto">
          <a:xfrm>
            <a:off x="6561138" y="1455738"/>
            <a:ext cx="2319337" cy="1508125"/>
            <a:chOff x="0" y="0"/>
            <a:chExt cx="4012" cy="2610"/>
          </a:xfrm>
        </p:grpSpPr>
        <p:sp>
          <p:nvSpPr>
            <p:cNvPr id="43032" name="Rectangle 29"/>
            <p:cNvSpPr>
              <a:spLocks noChangeArrowheads="1"/>
            </p:cNvSpPr>
            <p:nvPr/>
          </p:nvSpPr>
          <p:spPr bwMode="auto">
            <a:xfrm>
              <a:off x="0" y="0"/>
              <a:ext cx="4012" cy="2610"/>
            </a:xfrm>
            <a:prstGeom prst="rect">
              <a:avLst/>
            </a:prstGeom>
            <a:solidFill>
              <a:srgbClr val="FFFFFF"/>
            </a:solidFill>
            <a:ln w="25400" cap="flat"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ctr">
                <a:defRPr/>
              </a:pPr>
              <a:r>
                <a:rPr lang="en-PH" b="1">
                  <a:ea typeface="ＭＳ Ｐゴシック" charset="0"/>
                  <a:cs typeface="Arial" charset="0"/>
                </a:rPr>
                <a:t>Android </a:t>
              </a:r>
              <a:r>
                <a:rPr lang="en-US" b="1">
                  <a:ea typeface="ＭＳ Ｐゴシック" charset="0"/>
                  <a:cs typeface="Arial" charset="0"/>
                </a:rPr>
                <a:t>Mobile </a:t>
              </a: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a:p>
              <a:pPr algn="ctr">
                <a:defRPr/>
              </a:pPr>
              <a:endParaRPr lang="en-US" altLang="en-US">
                <a:ea typeface="ＭＳ Ｐゴシック" charset="0"/>
                <a:cs typeface="Arial" charset="0"/>
              </a:endParaRPr>
            </a:p>
          </p:txBody>
        </p:sp>
        <p:sp>
          <p:nvSpPr>
            <p:cNvPr id="43033" name="Rectangle 30"/>
            <p:cNvSpPr>
              <a:spLocks noChangeArrowheads="1"/>
            </p:cNvSpPr>
            <p:nvPr/>
          </p:nvSpPr>
          <p:spPr bwMode="auto">
            <a:xfrm>
              <a:off x="1461" y="1396"/>
              <a:ext cx="1000" cy="527"/>
            </a:xfrm>
            <a:prstGeom prst="rect">
              <a:avLst/>
            </a:prstGeom>
            <a:solidFill>
              <a:srgbClr val="008881"/>
            </a:solidFill>
            <a:ln w="25400" cap="flat" cmpd="sng">
              <a:solidFill>
                <a:srgbClr val="006254"/>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43034" name="Rectangle 31"/>
            <p:cNvSpPr>
              <a:spLocks noChangeArrowheads="1"/>
            </p:cNvSpPr>
            <p:nvPr/>
          </p:nvSpPr>
          <p:spPr bwMode="auto">
            <a:xfrm>
              <a:off x="233" y="978"/>
              <a:ext cx="1000" cy="959"/>
            </a:xfrm>
            <a:prstGeom prst="rect">
              <a:avLst/>
            </a:prstGeom>
            <a:solidFill>
              <a:srgbClr val="1F6FB8"/>
            </a:solidFill>
            <a:ln w="25400" cap="flat" cmpd="sng">
              <a:solidFill>
                <a:srgbClr val="16518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43035" name="Rectangle 32"/>
            <p:cNvSpPr>
              <a:spLocks noChangeArrowheads="1"/>
            </p:cNvSpPr>
            <p:nvPr/>
          </p:nvSpPr>
          <p:spPr bwMode="auto">
            <a:xfrm>
              <a:off x="2713" y="857"/>
              <a:ext cx="1085" cy="865"/>
            </a:xfrm>
            <a:prstGeom prst="rect">
              <a:avLst/>
            </a:prstGeom>
            <a:solidFill>
              <a:srgbClr val="800080"/>
            </a:solidFill>
            <a:ln w="25400" cap="flat" cmpd="sng">
              <a:solidFill>
                <a:srgbClr val="4F2E56"/>
              </a:solidFill>
              <a:bevel/>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grpSp>
    </p:spTree>
    <p:extLst>
      <p:ext uri="{BB962C8B-B14F-4D97-AF65-F5344CB8AC3E}">
        <p14:creationId xmlns:p14="http://schemas.microsoft.com/office/powerpoint/2010/main" val="361830914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fade">
                                      <p:cBhvr>
                                        <p:cTn id="7" dur="20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034"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4035" name="Subtitle 1"/>
          <p:cNvSpPr>
            <a:spLocks noGrp="1" noChangeArrowheads="1"/>
          </p:cNvSpPr>
          <p:nvPr/>
        </p:nvSpPr>
        <p:spPr bwMode="auto">
          <a:xfrm>
            <a:off x="365125" y="741363"/>
            <a:ext cx="8413750"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Use JSON Web Token to pass user info between microservices </a:t>
            </a:r>
          </a:p>
        </p:txBody>
      </p:sp>
      <p:sp>
        <p:nvSpPr>
          <p:cNvPr id="44036"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Use JWT Tokens</a:t>
            </a:r>
          </a:p>
        </p:txBody>
      </p:sp>
      <p:sp>
        <p:nvSpPr>
          <p:cNvPr id="44037" name="Hexagon 4"/>
          <p:cNvSpPr>
            <a:spLocks noChangeArrowheads="1"/>
          </p:cNvSpPr>
          <p:nvPr/>
        </p:nvSpPr>
        <p:spPr bwMode="auto">
          <a:xfrm>
            <a:off x="119063" y="1428750"/>
            <a:ext cx="3021012" cy="2374900"/>
          </a:xfrm>
          <a:prstGeom prst="hexagon">
            <a:avLst>
              <a:gd name="adj" fmla="val 23851"/>
              <a:gd name="vf" fmla="val 115470"/>
            </a:avLst>
          </a:prstGeom>
          <a:solidFill>
            <a:srgbClr val="008881"/>
          </a:solidFill>
          <a:ln w="25400" cap="flat" cmpd="sng">
            <a:solidFill>
              <a:srgbClr val="006254"/>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800">
                <a:solidFill>
                  <a:srgbClr val="FFFFFF"/>
                </a:solidFill>
                <a:ea typeface="ＭＳ Ｐゴシック" charset="0"/>
                <a:cs typeface="Arial" charset="0"/>
              </a:rPr>
              <a:t>Microservice A</a:t>
            </a:r>
          </a:p>
        </p:txBody>
      </p:sp>
      <p:sp>
        <p:nvSpPr>
          <p:cNvPr id="44038" name="Hexagon 5"/>
          <p:cNvSpPr>
            <a:spLocks noChangeArrowheads="1"/>
          </p:cNvSpPr>
          <p:nvPr/>
        </p:nvSpPr>
        <p:spPr bwMode="auto">
          <a:xfrm>
            <a:off x="5949950" y="1428750"/>
            <a:ext cx="3006725" cy="2374900"/>
          </a:xfrm>
          <a:prstGeom prst="hexagon">
            <a:avLst>
              <a:gd name="adj" fmla="val 23738"/>
              <a:gd name="vf" fmla="val 115470"/>
            </a:avLst>
          </a:prstGeom>
          <a:solidFill>
            <a:srgbClr val="3366FF"/>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800">
                <a:solidFill>
                  <a:srgbClr val="FFFFFF"/>
                </a:solidFill>
                <a:ea typeface="ＭＳ Ｐゴシック" charset="0"/>
                <a:cs typeface="Arial" charset="0"/>
              </a:rPr>
              <a:t>Microservice B</a:t>
            </a:r>
          </a:p>
        </p:txBody>
      </p:sp>
      <p:sp>
        <p:nvSpPr>
          <p:cNvPr id="44039" name="Right Arrow 6"/>
          <p:cNvSpPr>
            <a:spLocks noChangeArrowheads="1"/>
          </p:cNvSpPr>
          <p:nvPr/>
        </p:nvSpPr>
        <p:spPr bwMode="auto">
          <a:xfrm>
            <a:off x="3157538" y="2306638"/>
            <a:ext cx="2792412" cy="658812"/>
          </a:xfrm>
          <a:prstGeom prst="rightArrow">
            <a:avLst>
              <a:gd name="adj1" fmla="val 50000"/>
              <a:gd name="adj2" fmla="val 50137"/>
            </a:avLst>
          </a:prstGeom>
          <a:solidFill>
            <a:srgbClr val="3366FF"/>
          </a:solidFill>
          <a:ln w="25400" cap="flat" cmpd="sng">
            <a:solidFill>
              <a:srgbClr val="165186"/>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a:solidFill>
                <a:srgbClr val="FFFFFF"/>
              </a:solidFill>
              <a:ea typeface="ＭＳ Ｐゴシック" charset="0"/>
              <a:cs typeface="Arial" charset="0"/>
            </a:endParaRPr>
          </a:p>
        </p:txBody>
      </p:sp>
      <p:sp>
        <p:nvSpPr>
          <p:cNvPr id="44040" name="Oval 3"/>
          <p:cNvSpPr>
            <a:spLocks noChangeArrowheads="1"/>
          </p:cNvSpPr>
          <p:nvPr/>
        </p:nvSpPr>
        <p:spPr bwMode="auto">
          <a:xfrm>
            <a:off x="3806825" y="2479675"/>
            <a:ext cx="1395413" cy="288925"/>
          </a:xfrm>
          <a:prstGeom prst="ellipse">
            <a:avLst/>
          </a:prstGeom>
          <a:solidFill>
            <a:srgbClr val="800080"/>
          </a:solidFill>
          <a:ln w="25400" cap="flat" cmpd="sng">
            <a:solidFill>
              <a:srgbClr val="4F2E56"/>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800">
                <a:solidFill>
                  <a:srgbClr val="FFFFFF"/>
                </a:solidFill>
                <a:ea typeface="ＭＳ Ｐゴシック" charset="0"/>
                <a:cs typeface="Arial" charset="0"/>
              </a:rPr>
              <a:t>JWT</a:t>
            </a:r>
          </a:p>
        </p:txBody>
      </p:sp>
      <p:sp>
        <p:nvSpPr>
          <p:cNvPr id="44041" name="TextBox 7"/>
          <p:cNvSpPr>
            <a:spLocks noChangeArrowheads="1"/>
          </p:cNvSpPr>
          <p:nvPr/>
        </p:nvSpPr>
        <p:spPr bwMode="auto">
          <a:xfrm>
            <a:off x="1760538" y="4021138"/>
            <a:ext cx="5964237"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US" sz="1800" b="1">
                <a:ea typeface="ＭＳ Ｐゴシック" charset="0"/>
              </a:rPr>
              <a:t>JSON Web Tokens are an open, industry standard RFC 7519 method for representing claims securely between two parties.</a:t>
            </a:r>
          </a:p>
          <a:p>
            <a:pPr>
              <a:defRPr/>
            </a:pPr>
            <a:endParaRPr lang="en-US" sz="1800">
              <a:ea typeface="ＭＳ Ｐゴシック" charset="0"/>
            </a:endParaRPr>
          </a:p>
        </p:txBody>
      </p:sp>
    </p:spTree>
    <p:extLst>
      <p:ext uri="{BB962C8B-B14F-4D97-AF65-F5344CB8AC3E}">
        <p14:creationId xmlns:p14="http://schemas.microsoft.com/office/powerpoint/2010/main" val="178931084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2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58"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45059" name="Subtitle 1"/>
          <p:cNvSpPr>
            <a:spLocks noGrp="1" noChangeArrowheads="1"/>
          </p:cNvSpPr>
          <p:nvPr/>
        </p:nvSpPr>
        <p:spPr bwMode="auto">
          <a:xfrm>
            <a:off x="136525" y="669925"/>
            <a:ext cx="9036050"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800">
                <a:solidFill>
                  <a:srgbClr val="595959"/>
                </a:solidFill>
                <a:ea typeface="ＭＳ Ｐゴシック" charset="0"/>
                <a:cs typeface="Arial" charset="0"/>
              </a:rPr>
              <a:t>Pivotal has got you covered!</a:t>
            </a:r>
          </a:p>
        </p:txBody>
      </p:sp>
      <p:sp>
        <p:nvSpPr>
          <p:cNvPr id="45060" name="Title 2"/>
          <p:cNvSpPr>
            <a:spLocks noGrp="1" noChangeArrowheads="1"/>
          </p:cNvSpPr>
          <p:nvPr>
            <p:ph type="title" idx="4294967295"/>
          </p:nvPr>
        </p:nvSpPr>
        <p:spPr bwMode="auto">
          <a:xfrm>
            <a:off x="107950" y="169863"/>
            <a:ext cx="90360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Distributed Systems are Hard!</a:t>
            </a:r>
          </a:p>
        </p:txBody>
      </p:sp>
      <p:sp>
        <p:nvSpPr>
          <p:cNvPr id="45061" name="Shape 627"/>
          <p:cNvSpPr>
            <a:spLocks noChangeArrowheads="1"/>
          </p:cNvSpPr>
          <p:nvPr/>
        </p:nvSpPr>
        <p:spPr bwMode="auto">
          <a:xfrm>
            <a:off x="1490663" y="2478088"/>
            <a:ext cx="6164262" cy="1831975"/>
          </a:xfrm>
          <a:prstGeom prst="roundRect">
            <a:avLst>
              <a:gd name="adj" fmla="val 13079"/>
            </a:avLst>
          </a:prstGeom>
          <a:solidFill>
            <a:srgbClr val="C0C0C0"/>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50165" tIns="50165" rIns="50165" bIns="50165" anchor="ctr"/>
          <a:lstStyle/>
          <a:p>
            <a:pPr algn="ctr">
              <a:defRPr/>
            </a:pPr>
            <a:endParaRPr lang="en-US">
              <a:ea typeface="ＭＳ Ｐゴシック" charset="0"/>
              <a:cs typeface="Arial" charset="0"/>
            </a:endParaRPr>
          </a:p>
        </p:txBody>
      </p:sp>
      <p:sp>
        <p:nvSpPr>
          <p:cNvPr id="45062" name="Shape 631"/>
          <p:cNvSpPr>
            <a:spLocks noChangeArrowheads="1"/>
          </p:cNvSpPr>
          <p:nvPr/>
        </p:nvSpPr>
        <p:spPr bwMode="auto">
          <a:xfrm>
            <a:off x="5462588" y="3571875"/>
            <a:ext cx="207645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lIns="0" tIns="0" rIns="0" bIns="0">
            <a:spAutoFit/>
          </a:bodyPr>
          <a:lstStyle/>
          <a:p>
            <a:pPr algn="ctr">
              <a:defRPr/>
            </a:pPr>
            <a:r>
              <a:rPr lang="en-US" sz="1600">
                <a:solidFill>
                  <a:srgbClr val="4D4D4D"/>
                </a:solidFill>
                <a:ea typeface="ＭＳ Ｐゴシック" charset="0"/>
                <a:sym typeface="Avenir Next Medium" charset="0"/>
              </a:rPr>
              <a:t>Spring Cloud Services</a:t>
            </a:r>
          </a:p>
          <a:p>
            <a:pPr algn="ctr">
              <a:defRPr/>
            </a:pPr>
            <a:r>
              <a:rPr lang="en-US" sz="1600" b="1">
                <a:solidFill>
                  <a:srgbClr val="4D4D4D"/>
                </a:solidFill>
                <a:ea typeface="ＭＳ Ｐゴシック" charset="0"/>
                <a:sym typeface="Avenir Next Medium" charset="0"/>
              </a:rPr>
              <a:t>for PCF</a:t>
            </a:r>
          </a:p>
          <a:p>
            <a:pPr algn="ctr">
              <a:defRPr/>
            </a:pPr>
            <a:endParaRPr lang="en-US" sz="1600">
              <a:solidFill>
                <a:srgbClr val="4D4D4D"/>
              </a:solidFill>
              <a:ea typeface="ＭＳ Ｐゴシック" charset="0"/>
              <a:sym typeface="Avenir Next Medium" charset="0"/>
            </a:endParaRPr>
          </a:p>
        </p:txBody>
      </p:sp>
      <p:sp>
        <p:nvSpPr>
          <p:cNvPr id="45063" name="Shape 632"/>
          <p:cNvSpPr>
            <a:spLocks noChangeShapeType="1"/>
          </p:cNvSpPr>
          <p:nvPr/>
        </p:nvSpPr>
        <p:spPr bwMode="auto">
          <a:xfrm>
            <a:off x="3313113" y="2393950"/>
            <a:ext cx="596900" cy="377825"/>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64" name="Shape 633"/>
          <p:cNvSpPr>
            <a:spLocks noChangeShapeType="1"/>
          </p:cNvSpPr>
          <p:nvPr/>
        </p:nvSpPr>
        <p:spPr bwMode="auto">
          <a:xfrm flipH="1">
            <a:off x="4176713" y="1930400"/>
            <a:ext cx="188912" cy="674688"/>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65" name="Shape 634"/>
          <p:cNvSpPr>
            <a:spLocks noChangeShapeType="1"/>
          </p:cNvSpPr>
          <p:nvPr/>
        </p:nvSpPr>
        <p:spPr bwMode="auto">
          <a:xfrm>
            <a:off x="4583113" y="1758950"/>
            <a:ext cx="515937" cy="561975"/>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sp>
        <p:nvSpPr>
          <p:cNvPr id="45066" name="Shape 636"/>
          <p:cNvSpPr>
            <a:spLocks noChangeShapeType="1"/>
          </p:cNvSpPr>
          <p:nvPr/>
        </p:nvSpPr>
        <p:spPr bwMode="auto">
          <a:xfrm flipV="1">
            <a:off x="5562600" y="2025650"/>
            <a:ext cx="868363" cy="306388"/>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45067"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1890713"/>
            <a:ext cx="714375"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68"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675" y="1301750"/>
            <a:ext cx="715963"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69"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88" y="2530475"/>
            <a:ext cx="715962"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0"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13" y="2089150"/>
            <a:ext cx="715962"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1"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350" y="1609725"/>
            <a:ext cx="715963"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nvGrpSpPr>
          <p:cNvPr id="46096" name="Group 645"/>
          <p:cNvGrpSpPr>
            <a:grpSpLocks/>
          </p:cNvGrpSpPr>
          <p:nvPr/>
        </p:nvGrpSpPr>
        <p:grpSpPr bwMode="auto">
          <a:xfrm flipH="1">
            <a:off x="2182813" y="1033463"/>
            <a:ext cx="1855787" cy="715962"/>
            <a:chOff x="0" y="0"/>
            <a:chExt cx="1855206" cy="715896"/>
          </a:xfrm>
        </p:grpSpPr>
        <p:sp>
          <p:nvSpPr>
            <p:cNvPr id="45073" name="Shape 643"/>
            <p:cNvSpPr>
              <a:spLocks noChangeShapeType="1"/>
            </p:cNvSpPr>
            <p:nvPr/>
          </p:nvSpPr>
          <p:spPr bwMode="auto">
            <a:xfrm flipV="1">
              <a:off x="0" y="385726"/>
              <a:ext cx="1207709" cy="231754"/>
            </a:xfrm>
            <a:prstGeom prst="line">
              <a:avLst/>
            </a:prstGeom>
            <a:noFill/>
            <a:ln w="25400" cap="flat" cmpd="sng">
              <a:solidFill>
                <a:srgbClr val="62AA3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0" tIns="0" rIns="0" bIns="0"/>
            <a:lstStyle/>
            <a:p>
              <a:pPr>
                <a:defRPr/>
              </a:pPr>
              <a:endParaRPr lang="en-US">
                <a:ea typeface="ＭＳ Ｐゴシック" charset="0"/>
                <a:cs typeface="Arial" charset="0"/>
              </a:endParaRPr>
            </a:p>
          </p:txBody>
        </p:sp>
        <p:pic>
          <p:nvPicPr>
            <p:cNvPr id="45074" name="image21.png" descr="C:\Users\sdunn\Documents\Pivotal\brand\logo\project icons\spring-boot.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68" y="0"/>
              <a:ext cx="715738" cy="71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pic>
        <p:nvPicPr>
          <p:cNvPr id="45075"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63" y="2771775"/>
            <a:ext cx="7874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5076" name="Picture 3" descr="PivotalCloudFoundry-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425" y="2805113"/>
            <a:ext cx="19240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68539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2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ldLvl="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786341" y="196182"/>
            <a:ext cx="6316498" cy="8556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prstTxWarp prst="textNoShape">
              <a:avLst/>
            </a:prstTxWarp>
          </a:bodyPr>
          <a:lstStyle/>
          <a:p>
            <a:pPr>
              <a:defRPr/>
            </a:pPr>
            <a:r>
              <a:rPr lang="en-US" sz="2800" dirty="0" smtClean="0">
                <a:solidFill>
                  <a:schemeClr val="dk2"/>
                </a:solidFill>
              </a:rPr>
              <a:t>To Be Cloud Ready</a:t>
            </a:r>
            <a:endParaRPr lang="en-PH" sz="2800" dirty="0" smtClean="0">
              <a:solidFill>
                <a:srgbClr val="008881"/>
              </a:solidFill>
            </a:endParaRPr>
          </a:p>
        </p:txBody>
      </p:sp>
      <p:sp>
        <p:nvSpPr>
          <p:cNvPr id="10243" name="Rectangle 3"/>
          <p:cNvSpPr>
            <a:spLocks noGrp="1" noChangeArrowheads="1"/>
          </p:cNvSpPr>
          <p:nvPr>
            <p:ph type="body" idx="1"/>
          </p:nvPr>
        </p:nvSpPr>
        <p:spPr bwMode="auto">
          <a:xfrm>
            <a:off x="720725" y="1063625"/>
            <a:ext cx="7159625" cy="38576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120000"/>
              </a:lnSpc>
              <a:defRPr/>
            </a:pPr>
            <a:r>
              <a:rPr lang="en-US" altLang="en-US" sz="2000" dirty="0" smtClean="0">
                <a:solidFill>
                  <a:srgbClr val="292929"/>
                </a:solidFill>
              </a:rPr>
              <a:t>Non Cloud-Native stuff you’ll want to change: </a:t>
            </a:r>
          </a:p>
          <a:p>
            <a:pPr marL="285750" indent="-285750">
              <a:lnSpc>
                <a:spcPct val="120000"/>
              </a:lnSpc>
              <a:buFont typeface="Arial"/>
              <a:buChar char="•"/>
              <a:defRPr/>
            </a:pPr>
            <a:r>
              <a:rPr lang="en-US" altLang="en-US" sz="2000" dirty="0" smtClean="0">
                <a:solidFill>
                  <a:srgbClr val="292929"/>
                </a:solidFill>
              </a:rPr>
              <a:t>Reading/Writing to the Registry </a:t>
            </a:r>
          </a:p>
          <a:p>
            <a:pPr marL="285750" indent="-285750">
              <a:lnSpc>
                <a:spcPct val="120000"/>
              </a:lnSpc>
              <a:buFont typeface="Arial"/>
              <a:buChar char="•"/>
              <a:defRPr/>
            </a:pPr>
            <a:r>
              <a:rPr lang="en-US" altLang="en-US" sz="2000" dirty="0" smtClean="0">
                <a:solidFill>
                  <a:srgbClr val="292929"/>
                </a:solidFill>
              </a:rPr>
              <a:t>Reading/Writing to the local disk </a:t>
            </a:r>
          </a:p>
          <a:p>
            <a:pPr marL="285750" indent="-285750">
              <a:lnSpc>
                <a:spcPct val="120000"/>
              </a:lnSpc>
              <a:buFont typeface="Arial"/>
              <a:buChar char="•"/>
              <a:defRPr/>
            </a:pPr>
            <a:r>
              <a:rPr lang="en-US" altLang="en-US" sz="2000" dirty="0" smtClean="0">
                <a:solidFill>
                  <a:srgbClr val="292929"/>
                </a:solidFill>
              </a:rPr>
              <a:t>Integrated Windows </a:t>
            </a:r>
            <a:r>
              <a:rPr lang="en-US" altLang="en-US" sz="2000" dirty="0" err="1" smtClean="0">
                <a:solidFill>
                  <a:srgbClr val="292929"/>
                </a:solidFill>
              </a:rPr>
              <a:t>Auth</a:t>
            </a:r>
            <a:r>
              <a:rPr lang="en-US" altLang="en-US" sz="2000" dirty="0" smtClean="0">
                <a:solidFill>
                  <a:srgbClr val="292929"/>
                </a:solidFill>
              </a:rPr>
              <a:t> </a:t>
            </a:r>
          </a:p>
          <a:p>
            <a:pPr marL="285750" indent="-285750">
              <a:lnSpc>
                <a:spcPct val="120000"/>
              </a:lnSpc>
              <a:buFont typeface="Arial"/>
              <a:buChar char="•"/>
              <a:defRPr/>
            </a:pPr>
            <a:r>
              <a:rPr lang="en-US" altLang="en-US" sz="2000" dirty="0" smtClean="0">
                <a:solidFill>
                  <a:srgbClr val="292929"/>
                </a:solidFill>
              </a:rPr>
              <a:t>In-Process State</a:t>
            </a:r>
          </a:p>
          <a:p>
            <a:pPr marL="285750" indent="-285750">
              <a:lnSpc>
                <a:spcPct val="120000"/>
              </a:lnSpc>
              <a:buFont typeface="Arial"/>
              <a:buChar char="•"/>
              <a:defRPr/>
            </a:pPr>
            <a:r>
              <a:rPr lang="en-US" altLang="en-US" sz="2000" dirty="0" smtClean="0">
                <a:solidFill>
                  <a:srgbClr val="292929"/>
                </a:solidFill>
              </a:rPr>
              <a:t>Environment-specific </a:t>
            </a:r>
            <a:r>
              <a:rPr lang="en-US" altLang="en-US" sz="2000" dirty="0" err="1" smtClean="0">
                <a:solidFill>
                  <a:srgbClr val="292929"/>
                </a:solidFill>
              </a:rPr>
              <a:t>config</a:t>
            </a:r>
            <a:r>
              <a:rPr lang="en-US" altLang="en-US" sz="2000" dirty="0" smtClean="0">
                <a:solidFill>
                  <a:srgbClr val="292929"/>
                </a:solidFill>
              </a:rPr>
              <a:t> </a:t>
            </a:r>
          </a:p>
          <a:p>
            <a:pPr>
              <a:lnSpc>
                <a:spcPct val="120000"/>
              </a:lnSpc>
              <a:defRPr/>
            </a:pPr>
            <a:r>
              <a:rPr lang="en-PH" sz="1800" dirty="0" smtClean="0">
                <a:solidFill>
                  <a:srgbClr val="292929"/>
                </a:solidFill>
                <a:latin typeface="Trebuchet MS" charset="0"/>
                <a:cs typeface="Trebuchet MS" charset="0"/>
              </a:rPr>
              <a:t>	</a:t>
            </a:r>
            <a:endParaRPr lang="en-US" altLang="en-US" sz="1800" dirty="0" smtClean="0"/>
          </a:p>
        </p:txBody>
      </p:sp>
      <p:grpSp>
        <p:nvGrpSpPr>
          <p:cNvPr id="12291" name="Group 3"/>
          <p:cNvGrpSpPr>
            <a:grpSpLocks/>
          </p:cNvGrpSpPr>
          <p:nvPr/>
        </p:nvGrpSpPr>
        <p:grpSpPr bwMode="auto">
          <a:xfrm>
            <a:off x="0" y="4629150"/>
            <a:ext cx="9144000" cy="385763"/>
            <a:chOff x="0" y="4629150"/>
            <a:chExt cx="9144000" cy="385763"/>
          </a:xfrm>
        </p:grpSpPr>
        <p:sp>
          <p:nvSpPr>
            <p:cNvPr id="5" name="Shape 44"/>
            <p:cNvSpPr>
              <a:spLocks noChangeArrowheads="1"/>
            </p:cNvSpPr>
            <p:nvPr/>
          </p:nvSpPr>
          <p:spPr bwMode="auto">
            <a:xfrm>
              <a:off x="0" y="4629150"/>
              <a:ext cx="9144000" cy="385763"/>
            </a:xfrm>
            <a:prstGeom prst="rect">
              <a:avLst/>
            </a:prstGeom>
            <a:solidFill>
              <a:srgbClr val="00685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nchor="ctr"/>
            <a:lstStyle/>
            <a:p>
              <a:pPr>
                <a:defRPr/>
              </a:pPr>
              <a:endParaRPr lang="en-US" b="1" i="1">
                <a:solidFill>
                  <a:srgbClr val="FFFFFF"/>
                </a:solidFill>
              </a:endParaRPr>
            </a:p>
          </p:txBody>
        </p:sp>
        <p:pic>
          <p:nvPicPr>
            <p:cNvPr id="6" name="Shape 48"/>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788" y="4686300"/>
              <a:ext cx="900112"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spTree>
    <p:extLst>
      <p:ext uri="{BB962C8B-B14F-4D97-AF65-F5344CB8AC3E}">
        <p14:creationId xmlns:p14="http://schemas.microsoft.com/office/powerpoint/2010/main" val="73292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5603" name="Title 1"/>
          <p:cNvSpPr>
            <a:spLocks noGrp="1" noChangeArrowheads="1"/>
          </p:cNvSpPr>
          <p:nvPr>
            <p:ph type="title" idx="4294967295"/>
          </p:nvPr>
        </p:nvSpPr>
        <p:spPr bwMode="auto">
          <a:xfrm>
            <a:off x="365125" y="114300"/>
            <a:ext cx="8413750" cy="5413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smtClean="0">
                <a:solidFill>
                  <a:srgbClr val="00A689"/>
                </a:solidFill>
                <a:cs typeface="+mj-cs"/>
              </a:rPr>
              <a:t>Applications to exclude</a:t>
            </a:r>
          </a:p>
        </p:txBody>
      </p:sp>
      <p:sp>
        <p:nvSpPr>
          <p:cNvPr id="25604" name="Content Placeholder 2"/>
          <p:cNvSpPr>
            <a:spLocks noGrp="1" noChangeArrowheads="1"/>
          </p:cNvSpPr>
          <p:nvPr/>
        </p:nvSpPr>
        <p:spPr bwMode="auto">
          <a:xfrm>
            <a:off x="365125" y="1114425"/>
            <a:ext cx="8062913" cy="343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Packaged or </a:t>
            </a:r>
            <a:r>
              <a:rPr lang="en-US" sz="2400" dirty="0" err="1">
                <a:solidFill>
                  <a:srgbClr val="595959"/>
                </a:solidFill>
                <a:ea typeface="ＭＳ Ｐゴシック" charset="0"/>
              </a:rPr>
              <a:t>SaaS</a:t>
            </a:r>
            <a:r>
              <a:rPr lang="en-US" sz="2400" dirty="0">
                <a:solidFill>
                  <a:srgbClr val="595959"/>
                </a:solidFill>
                <a:ea typeface="ＭＳ Ｐゴシック" charset="0"/>
              </a:rPr>
              <a:t> applications</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with tight coupling to hardware or legacy OS </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with no business reason to change frequently</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with </a:t>
            </a:r>
            <a:r>
              <a:rPr lang="en-US" sz="2400" i="1" dirty="0">
                <a:solidFill>
                  <a:srgbClr val="595959"/>
                </a:solidFill>
                <a:ea typeface="ＭＳ Ｐゴシック" charset="0"/>
              </a:rPr>
              <a:t>tenuous</a:t>
            </a:r>
            <a:r>
              <a:rPr lang="en-US" sz="2400" dirty="0">
                <a:solidFill>
                  <a:srgbClr val="595959"/>
                </a:solidFill>
                <a:ea typeface="ＭＳ Ｐゴシック" charset="0"/>
              </a:rPr>
              <a:t> connection to consumers or clear business value</a:t>
            </a:r>
          </a:p>
          <a:p>
            <a:pPr marL="285750" indent="-285750" eaLnBrk="1" hangingPunct="1">
              <a:lnSpc>
                <a:spcPct val="80000"/>
              </a:lnSpc>
              <a:spcBef>
                <a:spcPts val="300"/>
              </a:spcBef>
              <a:buClr>
                <a:srgbClr val="008674"/>
              </a:buClr>
              <a:buSzPct val="100000"/>
              <a:buFont typeface="Wingdings" charset="0"/>
              <a:buChar char="n"/>
              <a:defRPr/>
            </a:pPr>
            <a:r>
              <a:rPr lang="en-US" sz="2400" dirty="0">
                <a:solidFill>
                  <a:srgbClr val="595959"/>
                </a:solidFill>
                <a:ea typeface="ＭＳ Ｐゴシック" charset="0"/>
              </a:rPr>
              <a:t>Apps so trivial </a:t>
            </a:r>
            <a:r>
              <a:rPr lang="is-IS" sz="2400" dirty="0">
                <a:solidFill>
                  <a:srgbClr val="595959"/>
                </a:solidFill>
                <a:ea typeface="ＭＳ Ｐゴシック" charset="0"/>
              </a:rPr>
              <a:t>… no one will care</a:t>
            </a:r>
          </a:p>
          <a:p>
            <a:pPr marL="285750" indent="-285750" eaLnBrk="1" hangingPunct="1">
              <a:lnSpc>
                <a:spcPct val="80000"/>
              </a:lnSpc>
              <a:spcBef>
                <a:spcPts val="300"/>
              </a:spcBef>
              <a:buClr>
                <a:srgbClr val="008674"/>
              </a:buClr>
              <a:buSzPct val="100000"/>
              <a:buFont typeface="Wingdings" charset="0"/>
              <a:buChar char="n"/>
              <a:defRPr/>
            </a:pPr>
            <a:r>
              <a:rPr lang="is-IS" sz="2400" dirty="0">
                <a:solidFill>
                  <a:srgbClr val="595959"/>
                </a:solidFill>
                <a:ea typeface="ＭＳ Ｐゴシック" charset="0"/>
              </a:rPr>
              <a:t>Apps so massive ... </a:t>
            </a:r>
            <a:r>
              <a:rPr lang="en-US" sz="2400" dirty="0">
                <a:solidFill>
                  <a:srgbClr val="595959"/>
                </a:solidFill>
                <a:ea typeface="ＭＳ Ｐゴシック" charset="0"/>
              </a:rPr>
              <a:t>n</a:t>
            </a:r>
            <a:r>
              <a:rPr lang="is-IS" sz="2400" dirty="0">
                <a:solidFill>
                  <a:srgbClr val="595959"/>
                </a:solidFill>
                <a:ea typeface="ＭＳ Ｐゴシック" charset="0"/>
              </a:rPr>
              <a:t>o one should dare</a:t>
            </a:r>
            <a:endParaRPr lang="en-US" sz="2400" dirty="0">
              <a:solidFill>
                <a:srgbClr val="595959"/>
              </a:solidFill>
              <a:ea typeface="ＭＳ Ｐゴシック" charset="0"/>
            </a:endParaRPr>
          </a:p>
        </p:txBody>
      </p:sp>
    </p:spTree>
    <p:extLst>
      <p:ext uri="{BB962C8B-B14F-4D97-AF65-F5344CB8AC3E}">
        <p14:creationId xmlns:p14="http://schemas.microsoft.com/office/powerpoint/2010/main" val="8751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20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9459" name="Title 3"/>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Evaluating Migration Suitability</a:t>
            </a:r>
          </a:p>
        </p:txBody>
      </p:sp>
      <p:grpSp>
        <p:nvGrpSpPr>
          <p:cNvPr id="20484" name="Group 4"/>
          <p:cNvGrpSpPr>
            <a:grpSpLocks/>
          </p:cNvGrpSpPr>
          <p:nvPr/>
        </p:nvGrpSpPr>
        <p:grpSpPr bwMode="auto">
          <a:xfrm>
            <a:off x="279400" y="800100"/>
            <a:ext cx="8499475" cy="3946525"/>
            <a:chOff x="0" y="0"/>
            <a:chExt cx="13385" cy="6214"/>
          </a:xfrm>
        </p:grpSpPr>
        <p:sp>
          <p:nvSpPr>
            <p:cNvPr id="19461"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19462" name="Rectangle 5"/>
            <p:cNvSpPr>
              <a:spLocks noChangeArrowheads="1"/>
            </p:cNvSpPr>
            <p:nvPr/>
          </p:nvSpPr>
          <p:spPr bwMode="auto">
            <a:xfrm rot="10800000">
              <a:off x="15" y="0"/>
              <a:ext cx="675" cy="6214"/>
            </a:xfrm>
            <a:prstGeom prst="rect">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19463" name="Pentagon 6"/>
            <p:cNvSpPr>
              <a:spLocks noChangeArrowheads="1"/>
            </p:cNvSpPr>
            <p:nvPr/>
          </p:nvSpPr>
          <p:spPr bwMode="auto">
            <a:xfrm>
              <a:off x="620" y="5"/>
              <a:ext cx="470" cy="6209"/>
            </a:xfrm>
            <a:prstGeom prst="homePlate">
              <a:avLst>
                <a:gd name="adj" fmla="val 25000"/>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19464" name="Content Placeholder 5"/>
            <p:cNvSpPr>
              <a:spLocks noChangeArrowheads="1"/>
            </p:cNvSpPr>
            <p:nvPr/>
          </p:nvSpPr>
          <p:spPr bwMode="auto">
            <a:xfrm>
              <a:off x="1093" y="90"/>
              <a:ext cx="12172" cy="6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19465" name="Rectangle 5"/>
            <p:cNvSpPr>
              <a:spLocks noChangeArrowheads="1"/>
            </p:cNvSpPr>
            <p:nvPr/>
          </p:nvSpPr>
          <p:spPr bwMode="auto">
            <a:xfrm rot="10800000">
              <a:off x="0" y="0"/>
              <a:ext cx="675" cy="6214"/>
            </a:xfrm>
            <a:prstGeom prst="rect">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600" b="1">
                  <a:solidFill>
                    <a:srgbClr val="FFFFFF"/>
                  </a:solidFill>
                  <a:latin typeface="Calibri" charset="0"/>
                  <a:ea typeface="ＭＳ Ｐゴシック" charset="0"/>
                  <a:cs typeface="Arial" charset="0"/>
                  <a:sym typeface="Calibri" charset="0"/>
                </a:rPr>
                <a:t>WON</a:t>
              </a:r>
              <a:r>
                <a:rPr lang="en-US" sz="2600" b="1">
                  <a:solidFill>
                    <a:srgbClr val="FFFFFF"/>
                  </a:solidFill>
                  <a:latin typeface="Arial"/>
                  <a:ea typeface="ＭＳ Ｐゴシック" charset="0"/>
                  <a:cs typeface="Arial" charset="0"/>
                  <a:sym typeface="Calibri" charset="0"/>
                </a:rPr>
                <a:t>’</a:t>
              </a:r>
              <a:r>
                <a:rPr lang="en-US" sz="2600" b="1">
                  <a:solidFill>
                    <a:srgbClr val="FFFFFF"/>
                  </a:solidFill>
                  <a:latin typeface="Calibri" charset="0"/>
                  <a:ea typeface="ＭＳ Ｐゴシック" charset="0"/>
                  <a:cs typeface="Arial" charset="0"/>
                  <a:sym typeface="Calibri" charset="0"/>
                </a:rPr>
                <a:t>T RUN</a:t>
              </a:r>
              <a:r>
                <a:rPr lang="en-US" sz="2400" b="1">
                  <a:solidFill>
                    <a:srgbClr val="FFFFFF"/>
                  </a:solidFill>
                  <a:latin typeface="Calibri" charset="0"/>
                  <a:ea typeface="ＭＳ Ｐゴシック" charset="0"/>
                  <a:cs typeface="Arial" charset="0"/>
                  <a:sym typeface="Calibri" charset="0"/>
                </a:rPr>
                <a:t> ON CLOUD</a:t>
              </a:r>
            </a:p>
          </p:txBody>
        </p:sp>
        <p:sp>
          <p:nvSpPr>
            <p:cNvPr id="19466" name="Pentagon 6"/>
            <p:cNvSpPr>
              <a:spLocks noChangeArrowheads="1"/>
            </p:cNvSpPr>
            <p:nvPr/>
          </p:nvSpPr>
          <p:spPr bwMode="auto">
            <a:xfrm>
              <a:off x="620" y="0"/>
              <a:ext cx="470" cy="6209"/>
            </a:xfrm>
            <a:prstGeom prst="homePlate">
              <a:avLst>
                <a:gd name="adj" fmla="val 25000"/>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
        <p:nvSpPr>
          <p:cNvPr id="19467" name="Content Placeholder 5"/>
          <p:cNvSpPr>
            <a:spLocks noGrp="1" noChangeArrowheads="1"/>
          </p:cNvSpPr>
          <p:nvPr/>
        </p:nvSpPr>
        <p:spPr bwMode="auto">
          <a:xfrm>
            <a:off x="955675" y="800100"/>
            <a:ext cx="8001000"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None/>
              <a:defRPr/>
            </a:pPr>
            <a:endParaRPr lang="en-US" sz="1200" dirty="0">
              <a:solidFill>
                <a:srgbClr val="595959"/>
              </a:solidFill>
              <a:ea typeface="ＭＳ Ｐゴシック" charset="0"/>
            </a:endParaRP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Accepts inbound connections for non-HTTP protocol</a:t>
            </a: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Application Container Hosted Clustering</a:t>
            </a:r>
          </a:p>
          <a:p>
            <a:pPr marL="739775" lvl="1" indent="-284163" eaLnBrk="1" hangingPunct="1">
              <a:spcBef>
                <a:spcPts val="300"/>
              </a:spcBef>
              <a:buClr>
                <a:srgbClr val="008674"/>
              </a:buClr>
              <a:buFont typeface=".HelveticaNeueDeskInterface-Reg" charset="0"/>
              <a:buChar char="-"/>
              <a:defRPr/>
            </a:pPr>
            <a:r>
              <a:rPr lang="en-US" sz="1100" dirty="0">
                <a:solidFill>
                  <a:srgbClr val="595959"/>
                </a:solidFill>
                <a:ea typeface="ＭＳ Ｐゴシック" charset="0"/>
              </a:rPr>
              <a:t>Relies on container-based clustering for resiliency and scale</a:t>
            </a:r>
          </a:p>
          <a:p>
            <a:pPr marL="739775" lvl="1" indent="-284163" eaLnBrk="1" hangingPunct="1">
              <a:spcBef>
                <a:spcPts val="300"/>
              </a:spcBef>
              <a:buClr>
                <a:srgbClr val="008674"/>
              </a:buClr>
              <a:buFont typeface=".HelveticaNeueDeskInterface-Reg" charset="0"/>
              <a:buChar char="-"/>
              <a:defRPr/>
            </a:pPr>
            <a:r>
              <a:rPr lang="en-US" sz="1100" dirty="0">
                <a:solidFill>
                  <a:srgbClr val="595959"/>
                </a:solidFill>
                <a:ea typeface="ＭＳ Ｐゴシック" charset="0"/>
              </a:rPr>
              <a:t>Relies on container for shared state (see </a:t>
            </a:r>
            <a:r>
              <a:rPr lang="en-US" sz="1100" dirty="0" err="1">
                <a:solidFill>
                  <a:srgbClr val="595959"/>
                </a:solidFill>
                <a:ea typeface="ＭＳ Ｐゴシック" charset="0"/>
              </a:rPr>
              <a:t>stateful</a:t>
            </a:r>
            <a:r>
              <a:rPr lang="en-US" sz="1100" dirty="0">
                <a:solidFill>
                  <a:srgbClr val="595959"/>
                </a:solidFill>
                <a:ea typeface="ＭＳ Ｐゴシック" charset="0"/>
              </a:rPr>
              <a:t> process)</a:t>
            </a:r>
          </a:p>
          <a:p>
            <a:pPr marL="285750" indent="-285750" eaLnBrk="1" hangingPunct="1">
              <a:spcBef>
                <a:spcPts val="300"/>
              </a:spcBef>
              <a:buClr>
                <a:srgbClr val="008674"/>
              </a:buClr>
              <a:buSzPct val="100000"/>
              <a:buFont typeface="Wingdings" charset="0"/>
              <a:buChar char="n"/>
              <a:defRPr/>
            </a:pPr>
            <a:r>
              <a:rPr lang="en-US" sz="1200" dirty="0" err="1">
                <a:solidFill>
                  <a:srgbClr val="595959"/>
                </a:solidFill>
                <a:ea typeface="ＭＳ Ｐゴシック" charset="0"/>
              </a:rPr>
              <a:t>Stateful</a:t>
            </a:r>
            <a:r>
              <a:rPr lang="en-US" sz="1200" dirty="0">
                <a:solidFill>
                  <a:srgbClr val="595959"/>
                </a:solidFill>
                <a:ea typeface="ＭＳ Ｐゴシック" charset="0"/>
              </a:rPr>
              <a:t> Process</a:t>
            </a:r>
          </a:p>
          <a:p>
            <a:pPr marL="739775" lvl="1" indent="-284163" eaLnBrk="1" hangingPunct="1">
              <a:spcBef>
                <a:spcPts val="300"/>
              </a:spcBef>
              <a:buClr>
                <a:srgbClr val="008674"/>
              </a:buClr>
              <a:buFont typeface=".HelveticaNeueDeskInterface-Reg" charset="0"/>
              <a:buChar char="-"/>
              <a:defRPr/>
            </a:pPr>
            <a:r>
              <a:rPr lang="en-US" sz="1100" dirty="0">
                <a:solidFill>
                  <a:srgbClr val="595959"/>
                </a:solidFill>
                <a:ea typeface="ＭＳ Ｐゴシック" charset="0"/>
              </a:rPr>
              <a:t>Uses in-memory cache (in-process)</a:t>
            </a:r>
          </a:p>
          <a:p>
            <a:pPr marL="739775" lvl="1" indent="-284163" eaLnBrk="1" hangingPunct="1">
              <a:spcBef>
                <a:spcPts val="300"/>
              </a:spcBef>
              <a:buClr>
                <a:srgbClr val="008674"/>
              </a:buClr>
              <a:buFont typeface=".HelveticaNeueDeskInterface-Reg" charset="0"/>
              <a:buChar char="-"/>
              <a:defRPr/>
            </a:pPr>
            <a:r>
              <a:rPr lang="en-US" sz="1100" dirty="0">
                <a:solidFill>
                  <a:srgbClr val="595959"/>
                </a:solidFill>
                <a:ea typeface="ＭＳ Ｐゴシック" charset="0"/>
              </a:rPr>
              <a:t>Could cause corruption or data loss if application was restarted without warning</a:t>
            </a:r>
          </a:p>
          <a:p>
            <a:pPr marL="285750" indent="-285750" eaLnBrk="1" hangingPunct="1">
              <a:spcBef>
                <a:spcPts val="300"/>
              </a:spcBef>
              <a:buClr>
                <a:srgbClr val="008674"/>
              </a:buClr>
              <a:buSzPct val="100000"/>
              <a:buFont typeface="Wingdings" charset="0"/>
              <a:buChar char="n"/>
              <a:defRPr/>
            </a:pPr>
            <a:r>
              <a:rPr lang="en-US" sz="1200" dirty="0" err="1">
                <a:solidFill>
                  <a:srgbClr val="595959"/>
                </a:solidFill>
                <a:ea typeface="ＭＳ Ｐゴシック" charset="0"/>
              </a:rPr>
              <a:t>Filesystem</a:t>
            </a:r>
            <a:r>
              <a:rPr lang="en-US" sz="1200" dirty="0">
                <a:solidFill>
                  <a:srgbClr val="595959"/>
                </a:solidFill>
                <a:ea typeface="ＭＳ Ｐゴシック" charset="0"/>
              </a:rPr>
              <a:t> I/O (Reading files from disk; Writing files to disk; I/O with NFS mount)</a:t>
            </a: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Logging to any destination other than </a:t>
            </a:r>
            <a:r>
              <a:rPr lang="en-US" sz="1200" b="1" dirty="0">
                <a:solidFill>
                  <a:srgbClr val="595959"/>
                </a:solidFill>
                <a:ea typeface="ＭＳ Ｐゴシック" charset="0"/>
              </a:rPr>
              <a:t>STDOUT</a:t>
            </a:r>
            <a:r>
              <a:rPr lang="en-US" sz="1200" dirty="0">
                <a:solidFill>
                  <a:srgbClr val="595959"/>
                </a:solidFill>
                <a:ea typeface="ＭＳ Ｐゴシック" charset="0"/>
              </a:rPr>
              <a:t> or </a:t>
            </a:r>
            <a:r>
              <a:rPr lang="en-US" sz="1200" b="1" dirty="0">
                <a:solidFill>
                  <a:srgbClr val="595959"/>
                </a:solidFill>
                <a:ea typeface="ＭＳ Ｐゴシック" charset="0"/>
              </a:rPr>
              <a:t>STDERR</a:t>
            </a:r>
            <a:r>
              <a:rPr lang="en-US" sz="1200" dirty="0">
                <a:solidFill>
                  <a:srgbClr val="595959"/>
                </a:solidFill>
                <a:ea typeface="ＭＳ Ｐゴシック" charset="0"/>
              </a:rPr>
              <a:t> (console)</a:t>
            </a: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Use of distributed transactions of any kind, including </a:t>
            </a:r>
            <a:r>
              <a:rPr lang="en-US" sz="1200" b="1" dirty="0">
                <a:solidFill>
                  <a:srgbClr val="595959"/>
                </a:solidFill>
                <a:ea typeface="ＭＳ Ｐゴシック" charset="0"/>
              </a:rPr>
              <a:t>XA</a:t>
            </a:r>
            <a:endParaRPr lang="en-US" sz="1200" dirty="0">
              <a:solidFill>
                <a:srgbClr val="595959"/>
              </a:solidFill>
              <a:ea typeface="ＭＳ Ｐゴシック" charset="0"/>
            </a:endParaRP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Extremely long application startup and shutdown time – those measured in minutes</a:t>
            </a: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Use of Java properties files/.NET </a:t>
            </a:r>
            <a:r>
              <a:rPr lang="en-US" sz="1200" dirty="0" err="1">
                <a:solidFill>
                  <a:srgbClr val="595959"/>
                </a:solidFill>
                <a:ea typeface="ＭＳ Ｐゴシック" charset="0"/>
              </a:rPr>
              <a:t>web.config</a:t>
            </a:r>
            <a:r>
              <a:rPr lang="en-US" sz="1200" dirty="0">
                <a:solidFill>
                  <a:srgbClr val="595959"/>
                </a:solidFill>
                <a:ea typeface="ＭＳ Ｐゴシック" charset="0"/>
              </a:rPr>
              <a:t> files</a:t>
            </a: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Use of hardcoded configuration – URLs, Credentials, Database connection information, Queues and Topics</a:t>
            </a: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Nonstandard security - App relies on a nonstandard security mechanism that conflicts with standardized </a:t>
            </a:r>
            <a:r>
              <a:rPr lang="en-US" sz="1200" dirty="0" err="1">
                <a:solidFill>
                  <a:srgbClr val="595959"/>
                </a:solidFill>
                <a:ea typeface="ＭＳ Ｐゴシック" charset="0"/>
              </a:rPr>
              <a:t>Siteminder</a:t>
            </a:r>
            <a:r>
              <a:rPr lang="en-US" sz="1200" dirty="0">
                <a:solidFill>
                  <a:srgbClr val="595959"/>
                </a:solidFill>
                <a:ea typeface="ＭＳ Ｐゴシック" charset="0"/>
              </a:rPr>
              <a:t> security in customized </a:t>
            </a:r>
            <a:r>
              <a:rPr lang="en-US" sz="1200" dirty="0" err="1">
                <a:solidFill>
                  <a:srgbClr val="595959"/>
                </a:solidFill>
                <a:ea typeface="ＭＳ Ｐゴシック" charset="0"/>
              </a:rPr>
              <a:t>buildpacks</a:t>
            </a:r>
            <a:endParaRPr lang="en-US" sz="1200" dirty="0">
              <a:solidFill>
                <a:srgbClr val="595959"/>
              </a:solidFill>
              <a:ea typeface="ＭＳ Ｐゴシック" charset="0"/>
            </a:endParaRPr>
          </a:p>
          <a:p>
            <a:pPr marL="285750" indent="-285750" eaLnBrk="1" hangingPunct="1">
              <a:spcBef>
                <a:spcPts val="300"/>
              </a:spcBef>
              <a:buClr>
                <a:srgbClr val="008674"/>
              </a:buClr>
              <a:buSzPct val="100000"/>
              <a:buFont typeface="Wingdings" charset="0"/>
              <a:buChar char="n"/>
              <a:defRPr/>
            </a:pPr>
            <a:r>
              <a:rPr lang="en-US" sz="1200" dirty="0">
                <a:solidFill>
                  <a:srgbClr val="595959"/>
                </a:solidFill>
                <a:ea typeface="ＭＳ Ｐゴシック" charset="0"/>
              </a:rPr>
              <a:t>Batch Processing - </a:t>
            </a:r>
            <a:r>
              <a:rPr lang="en-US" sz="1200" dirty="0" err="1">
                <a:solidFill>
                  <a:srgbClr val="595959"/>
                </a:solidFill>
                <a:ea typeface="ＭＳ Ｐゴシック" charset="0"/>
              </a:rPr>
              <a:t>Autosys</a:t>
            </a:r>
            <a:r>
              <a:rPr lang="en-US" sz="1200" dirty="0">
                <a:solidFill>
                  <a:srgbClr val="595959"/>
                </a:solidFill>
                <a:ea typeface="ＭＳ Ｐゴシック" charset="0"/>
              </a:rPr>
              <a:t> or </a:t>
            </a:r>
            <a:r>
              <a:rPr lang="en-US" sz="1200" dirty="0" err="1">
                <a:solidFill>
                  <a:srgbClr val="595959"/>
                </a:solidFill>
                <a:ea typeface="ＭＳ Ｐゴシック" charset="0"/>
              </a:rPr>
              <a:t>cron</a:t>
            </a:r>
            <a:r>
              <a:rPr lang="en-US" sz="1200" dirty="0">
                <a:solidFill>
                  <a:srgbClr val="595959"/>
                </a:solidFill>
                <a:ea typeface="ＭＳ Ｐゴシック" charset="0"/>
              </a:rPr>
              <a:t> invoke shell or batch scripts to invoke ad hoc functionality</a:t>
            </a:r>
          </a:p>
        </p:txBody>
      </p:sp>
    </p:spTree>
    <p:extLst>
      <p:ext uri="{BB962C8B-B14F-4D97-AF65-F5344CB8AC3E}">
        <p14:creationId xmlns:p14="http://schemas.microsoft.com/office/powerpoint/2010/main" val="230917323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bwMode="auto">
          <a:xfrm>
            <a:off x="457200" y="206375"/>
            <a:ext cx="8229600" cy="527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square" lIns="91425" tIns="91425" rIns="91425" bIns="91425" numCol="1" anchor="ctr" anchorCtr="0" compatLnSpc="1">
            <a:prstTxWarp prst="textNoShape">
              <a:avLst/>
            </a:prstTxWarp>
          </a:bodyPr>
          <a:lstStyle/>
          <a:p>
            <a:pPr>
              <a:defRPr/>
            </a:pPr>
            <a:r>
              <a:rPr lang="en-US" sz="2400" b="1" smtClean="0">
                <a:solidFill>
                  <a:srgbClr val="00A689"/>
                </a:solidFill>
                <a:cs typeface="+mj-cs"/>
              </a:rPr>
              <a:t>Start by Replatforming Suitable Applications</a:t>
            </a:r>
          </a:p>
        </p:txBody>
      </p:sp>
      <p:pic>
        <p:nvPicPr>
          <p:cNvPr id="20483" name="Picture 3" descr="fu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nvGrpSpPr>
          <p:cNvPr id="21508" name="Group 4"/>
          <p:cNvGrpSpPr>
            <a:grpSpLocks/>
          </p:cNvGrpSpPr>
          <p:nvPr/>
        </p:nvGrpSpPr>
        <p:grpSpPr bwMode="auto">
          <a:xfrm>
            <a:off x="225425" y="1184275"/>
            <a:ext cx="8474075" cy="3579813"/>
            <a:chOff x="0" y="0"/>
            <a:chExt cx="13385" cy="6214"/>
          </a:xfrm>
        </p:grpSpPr>
        <p:sp>
          <p:nvSpPr>
            <p:cNvPr id="20485"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20486" name="Rectangle 5"/>
            <p:cNvSpPr>
              <a:spLocks noChangeArrowheads="1"/>
            </p:cNvSpPr>
            <p:nvPr/>
          </p:nvSpPr>
          <p:spPr bwMode="auto">
            <a:xfrm rot="10800000">
              <a:off x="15" y="0"/>
              <a:ext cx="675" cy="6214"/>
            </a:xfrm>
            <a:prstGeom prst="rect">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20487" name="Pentagon 6"/>
            <p:cNvSpPr>
              <a:spLocks noChangeArrowheads="1"/>
            </p:cNvSpPr>
            <p:nvPr/>
          </p:nvSpPr>
          <p:spPr bwMode="auto">
            <a:xfrm>
              <a:off x="619" y="6"/>
              <a:ext cx="469" cy="6208"/>
            </a:xfrm>
            <a:prstGeom prst="homePlate">
              <a:avLst>
                <a:gd name="adj" fmla="val 25000"/>
              </a:avLst>
            </a:prstGeom>
            <a:solidFill>
              <a:srgbClr val="01786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20488" name="Content Placeholder 5"/>
            <p:cNvSpPr>
              <a:spLocks noChangeArrowheads="1"/>
            </p:cNvSpPr>
            <p:nvPr/>
          </p:nvSpPr>
          <p:spPr bwMode="auto">
            <a:xfrm>
              <a:off x="1093" y="91"/>
              <a:ext cx="12174" cy="60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20489" name="Rectangle 5"/>
            <p:cNvSpPr>
              <a:spLocks noChangeArrowheads="1"/>
            </p:cNvSpPr>
            <p:nvPr/>
          </p:nvSpPr>
          <p:spPr bwMode="auto">
            <a:xfrm rot="10800000">
              <a:off x="0" y="0"/>
              <a:ext cx="675" cy="6214"/>
            </a:xfrm>
            <a:prstGeom prst="rect">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600" b="1">
                  <a:solidFill>
                    <a:srgbClr val="FFFFFF"/>
                  </a:solidFill>
                  <a:latin typeface="Calibri" charset="0"/>
                  <a:ea typeface="ＭＳ Ｐゴシック" charset="0"/>
                  <a:cs typeface="Arial" charset="0"/>
                  <a:sym typeface="Calibri" charset="0"/>
                </a:rPr>
                <a:t>TYPICAL ACTIVITIES</a:t>
              </a:r>
            </a:p>
          </p:txBody>
        </p:sp>
        <p:sp>
          <p:nvSpPr>
            <p:cNvPr id="20490" name="Pentagon 6"/>
            <p:cNvSpPr>
              <a:spLocks noChangeArrowheads="1"/>
            </p:cNvSpPr>
            <p:nvPr/>
          </p:nvSpPr>
          <p:spPr bwMode="auto">
            <a:xfrm>
              <a:off x="619" y="0"/>
              <a:ext cx="469" cy="6208"/>
            </a:xfrm>
            <a:prstGeom prst="homePlate">
              <a:avLst>
                <a:gd name="adj" fmla="val 25000"/>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pic>
        <p:nvPicPr>
          <p:cNvPr id="20491" name="Shape 5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492" name="Text Placeholder 5"/>
          <p:cNvSpPr>
            <a:spLocks noGrp="1" noChangeArrowheads="1"/>
          </p:cNvSpPr>
          <p:nvPr/>
        </p:nvSpPr>
        <p:spPr bwMode="auto">
          <a:xfrm>
            <a:off x="285750" y="733425"/>
            <a:ext cx="5964238"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1600">
                <a:solidFill>
                  <a:srgbClr val="595959"/>
                </a:solidFill>
                <a:ea typeface="ＭＳ Ｐゴシック" charset="0"/>
                <a:cs typeface="Arial" charset="0"/>
              </a:rPr>
              <a:t>Work with One Group; Move “10s” of Apps in 10 Weeks</a:t>
            </a:r>
          </a:p>
        </p:txBody>
      </p:sp>
      <p:sp>
        <p:nvSpPr>
          <p:cNvPr id="20493" name="Freeform 4"/>
          <p:cNvSpPr>
            <a:spLocks noChangeArrowheads="1"/>
          </p:cNvSpPr>
          <p:nvPr/>
        </p:nvSpPr>
        <p:spPr bwMode="auto">
          <a:xfrm>
            <a:off x="7458075" y="3471863"/>
            <a:ext cx="33338" cy="3333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808285"/>
          </a:solidFill>
          <a:ln w="410400" cap="flat" cmpd="sng">
            <a:solidFill>
              <a:srgbClr val="F7941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nchor="ctr"/>
          <a:lstStyle/>
          <a:p>
            <a:pPr>
              <a:defRPr/>
            </a:pPr>
            <a:endParaRPr lang="en-US">
              <a:ea typeface="ＭＳ Ｐゴシック" charset="0"/>
              <a:cs typeface="Arial" charset="0"/>
            </a:endParaRPr>
          </a:p>
        </p:txBody>
      </p:sp>
      <p:sp>
        <p:nvSpPr>
          <p:cNvPr id="20494" name="Freeform 5"/>
          <p:cNvSpPr>
            <a:spLocks noChangeArrowheads="1"/>
          </p:cNvSpPr>
          <p:nvPr/>
        </p:nvSpPr>
        <p:spPr bwMode="auto">
          <a:xfrm>
            <a:off x="8051800" y="3000375"/>
            <a:ext cx="34925" cy="3333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solidFill>
            <a:srgbClr val="808285"/>
          </a:solidFill>
          <a:ln w="410400" cap="flat" cmpd="sng">
            <a:solidFill>
              <a:srgbClr val="F7941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nchor="ctr"/>
          <a:lstStyle/>
          <a:p>
            <a:pPr>
              <a:defRPr/>
            </a:pPr>
            <a:endParaRPr lang="en-US">
              <a:ea typeface="ＭＳ Ｐゴシック" charset="0"/>
              <a:cs typeface="Arial" charset="0"/>
            </a:endParaRPr>
          </a:p>
        </p:txBody>
      </p:sp>
      <p:sp>
        <p:nvSpPr>
          <p:cNvPr id="20495" name="Rectangle 4"/>
          <p:cNvSpPr>
            <a:spLocks noChangeArrowheads="1"/>
          </p:cNvSpPr>
          <p:nvPr/>
        </p:nvSpPr>
        <p:spPr bwMode="auto">
          <a:xfrm>
            <a:off x="968375" y="1274763"/>
            <a:ext cx="4400550" cy="340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marL="742950" lvl="1" indent="-285750">
              <a:lnSpc>
                <a:spcPct val="110000"/>
              </a:lnSpc>
              <a:defRPr/>
            </a:pPr>
            <a:r>
              <a:rPr lang="en-US" sz="1500" b="1">
                <a:solidFill>
                  <a:srgbClr val="4D4D4D"/>
                </a:solidFill>
                <a:ea typeface="ＭＳ Ｐゴシック" charset="0"/>
              </a:rPr>
              <a:t>Discovery &amp; Framing</a:t>
            </a:r>
          </a:p>
          <a:p>
            <a:pPr marL="742950" lvl="1" indent="-285750">
              <a:lnSpc>
                <a:spcPct val="110000"/>
              </a:lnSpc>
              <a:buSzPct val="100000"/>
              <a:buFont typeface="Wingdings" charset="0"/>
              <a:buChar char="n"/>
              <a:defRPr/>
            </a:pPr>
            <a:r>
              <a:rPr lang="en-US" sz="1200">
                <a:solidFill>
                  <a:srgbClr val="4D4D4D"/>
                </a:solidFill>
                <a:ea typeface="ＭＳ Ｐゴシック" charset="0"/>
              </a:rPr>
              <a:t>Suitability Workshops; Technology Planning</a:t>
            </a:r>
          </a:p>
          <a:p>
            <a:pPr marL="742950" lvl="1" indent="-285750">
              <a:lnSpc>
                <a:spcPct val="110000"/>
              </a:lnSpc>
              <a:buSzPct val="100000"/>
              <a:buFont typeface="Wingdings" charset="0"/>
              <a:buChar char="n"/>
              <a:defRPr/>
            </a:pPr>
            <a:r>
              <a:rPr lang="en-US" sz="1200">
                <a:solidFill>
                  <a:srgbClr val="4D4D4D"/>
                </a:solidFill>
                <a:ea typeface="ＭＳ Ｐゴシック" charset="0"/>
              </a:rPr>
              <a:t>Backlog Development, Grooming &amp; Prioritization</a:t>
            </a:r>
          </a:p>
          <a:p>
            <a:pPr marL="742950" lvl="1" indent="-285750">
              <a:lnSpc>
                <a:spcPct val="110000"/>
              </a:lnSpc>
              <a:defRPr/>
            </a:pPr>
            <a:endParaRPr lang="en-US" sz="4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Platform Extensibility</a:t>
            </a:r>
          </a:p>
          <a:p>
            <a:pPr marL="742950" lvl="1" indent="-285750">
              <a:lnSpc>
                <a:spcPct val="110000"/>
              </a:lnSpc>
              <a:buSzPct val="100000"/>
              <a:buFont typeface="Wingdings" charset="0"/>
              <a:buChar char="n"/>
              <a:defRPr/>
            </a:pPr>
            <a:r>
              <a:rPr lang="en-US" sz="1200">
                <a:solidFill>
                  <a:srgbClr val="4D4D4D"/>
                </a:solidFill>
                <a:ea typeface="ＭＳ Ｐゴシック" charset="0"/>
              </a:rPr>
              <a:t>Buildpack Engineering; Apps Configuration </a:t>
            </a:r>
          </a:p>
          <a:p>
            <a:pPr marL="742950" lvl="1" indent="-285750">
              <a:lnSpc>
                <a:spcPct val="110000"/>
              </a:lnSpc>
              <a:defRPr/>
            </a:pPr>
            <a:endParaRPr lang="en-US" sz="4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Test Automation</a:t>
            </a:r>
          </a:p>
          <a:p>
            <a:pPr marL="742950" lvl="1" indent="-285750">
              <a:lnSpc>
                <a:spcPct val="110000"/>
              </a:lnSpc>
              <a:buSzPct val="100000"/>
              <a:buFont typeface="Wingdings" charset="0"/>
              <a:buChar char="n"/>
              <a:defRPr/>
            </a:pPr>
            <a:r>
              <a:rPr lang="en-US" sz="1200">
                <a:solidFill>
                  <a:srgbClr val="4D4D4D"/>
                </a:solidFill>
                <a:ea typeface="ＭＳ Ｐゴシック" charset="0"/>
              </a:rPr>
              <a:t>Build CI/CD Pipelines; Automate Testing for App &amp; Backing Services (e.g. Connectivity, Perf.)</a:t>
            </a:r>
          </a:p>
          <a:p>
            <a:pPr marL="742950" lvl="1" indent="-285750">
              <a:lnSpc>
                <a:spcPct val="110000"/>
              </a:lnSpc>
              <a:defRPr/>
            </a:pPr>
            <a:endParaRPr lang="en-US" sz="4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Refactoring</a:t>
            </a:r>
          </a:p>
          <a:p>
            <a:pPr marL="742950" lvl="1" indent="-285750">
              <a:lnSpc>
                <a:spcPct val="110000"/>
              </a:lnSpc>
              <a:buSzPct val="100000"/>
              <a:buFont typeface="Wingdings" charset="0"/>
              <a:buChar char="n"/>
              <a:defRPr/>
            </a:pPr>
            <a:r>
              <a:rPr lang="en-US" sz="1200">
                <a:solidFill>
                  <a:srgbClr val="4D4D4D"/>
                </a:solidFill>
                <a:ea typeface="ＭＳ Ｐゴシック" charset="0"/>
              </a:rPr>
              <a:t>Backing Service Location / Configuration</a:t>
            </a:r>
          </a:p>
          <a:p>
            <a:pPr marL="742950" lvl="1" indent="-285750">
              <a:lnSpc>
                <a:spcPct val="110000"/>
              </a:lnSpc>
              <a:buSzPct val="100000"/>
              <a:buFont typeface="Wingdings" charset="0"/>
              <a:buChar char="n"/>
              <a:defRPr/>
            </a:pPr>
            <a:r>
              <a:rPr lang="en-US" sz="1200">
                <a:solidFill>
                  <a:srgbClr val="4D4D4D"/>
                </a:solidFill>
                <a:ea typeface="ＭＳ Ｐゴシック" charset="0"/>
              </a:rPr>
              <a:t>File System Usage, Messaging, etc.</a:t>
            </a:r>
          </a:p>
          <a:p>
            <a:pPr>
              <a:lnSpc>
                <a:spcPct val="110000"/>
              </a:lnSpc>
              <a:defRPr/>
            </a:pPr>
            <a:endParaRPr lang="en-US" sz="300">
              <a:solidFill>
                <a:srgbClr val="4D4D4D"/>
              </a:solidFill>
              <a:ea typeface="ＭＳ Ｐゴシック" charset="0"/>
            </a:endParaRPr>
          </a:p>
          <a:p>
            <a:pPr marL="742950" lvl="1" indent="-285750">
              <a:lnSpc>
                <a:spcPct val="110000"/>
              </a:lnSpc>
              <a:defRPr/>
            </a:pPr>
            <a:r>
              <a:rPr lang="en-US" sz="1500" b="1">
                <a:solidFill>
                  <a:srgbClr val="4D4D4D"/>
                </a:solidFill>
                <a:ea typeface="ＭＳ Ｐゴシック" charset="0"/>
              </a:rPr>
              <a:t>Process and Documentation</a:t>
            </a:r>
          </a:p>
          <a:p>
            <a:pPr marL="742950" lvl="1" indent="-285750">
              <a:lnSpc>
                <a:spcPct val="110000"/>
              </a:lnSpc>
              <a:buSzPct val="100000"/>
              <a:buFont typeface="Wingdings" charset="0"/>
              <a:buChar char="n"/>
              <a:defRPr/>
            </a:pPr>
            <a:r>
              <a:rPr lang="en-US" sz="1200">
                <a:solidFill>
                  <a:srgbClr val="4D4D4D"/>
                </a:solidFill>
                <a:ea typeface="ＭＳ Ｐゴシック" charset="0"/>
              </a:rPr>
              <a:t>CI Everything (Including Docs)</a:t>
            </a:r>
          </a:p>
          <a:p>
            <a:pPr marL="742950" lvl="1" indent="-285750">
              <a:lnSpc>
                <a:spcPct val="110000"/>
              </a:lnSpc>
              <a:buSzPct val="100000"/>
              <a:buFont typeface="Wingdings" charset="0"/>
              <a:buChar char="n"/>
              <a:defRPr/>
            </a:pPr>
            <a:r>
              <a:rPr lang="en-US" sz="1200">
                <a:solidFill>
                  <a:srgbClr val="4D4D4D"/>
                </a:solidFill>
                <a:ea typeface="ＭＳ Ｐゴシック" charset="0"/>
              </a:rPr>
              <a:t>Reference Patterns Informed by Work</a:t>
            </a:r>
            <a:endParaRPr lang="en-US">
              <a:ea typeface="ＭＳ Ｐゴシック" charset="0"/>
            </a:endParaRPr>
          </a:p>
        </p:txBody>
      </p:sp>
      <p:grpSp>
        <p:nvGrpSpPr>
          <p:cNvPr id="20496" name="Group 16"/>
          <p:cNvGrpSpPr>
            <a:grpSpLocks/>
          </p:cNvGrpSpPr>
          <p:nvPr/>
        </p:nvGrpSpPr>
        <p:grpSpPr bwMode="auto">
          <a:xfrm>
            <a:off x="5241925" y="1274763"/>
            <a:ext cx="3717925" cy="3302000"/>
            <a:chOff x="0" y="0"/>
            <a:chExt cx="5855" cy="5200"/>
          </a:xfrm>
        </p:grpSpPr>
        <p:sp>
          <p:nvSpPr>
            <p:cNvPr id="20497" name="Down Arrow 33"/>
            <p:cNvSpPr>
              <a:spLocks noChangeArrowheads="1"/>
            </p:cNvSpPr>
            <p:nvPr/>
          </p:nvSpPr>
          <p:spPr bwMode="auto">
            <a:xfrm>
              <a:off x="2940" y="3107"/>
              <a:ext cx="498" cy="828"/>
            </a:xfrm>
            <a:prstGeom prst="downArrow">
              <a:avLst>
                <a:gd name="adj1" fmla="val 50000"/>
                <a:gd name="adj2" fmla="val 50033"/>
              </a:avLst>
            </a:prstGeom>
            <a:solidFill>
              <a:srgbClr val="B2B2B2"/>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498" name="Down Arrow 38"/>
            <p:cNvSpPr>
              <a:spLocks noChangeArrowheads="1"/>
            </p:cNvSpPr>
            <p:nvPr/>
          </p:nvSpPr>
          <p:spPr bwMode="auto">
            <a:xfrm rot="1141583">
              <a:off x="2538" y="3047"/>
              <a:ext cx="500" cy="830"/>
            </a:xfrm>
            <a:prstGeom prst="downArrow">
              <a:avLst>
                <a:gd name="adj1" fmla="val 50000"/>
                <a:gd name="adj2" fmla="val 49954"/>
              </a:avLst>
            </a:prstGeom>
            <a:solidFill>
              <a:srgbClr val="B2B2B2"/>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499" name="Down Arrow 40"/>
            <p:cNvSpPr>
              <a:spLocks noChangeArrowheads="1"/>
            </p:cNvSpPr>
            <p:nvPr/>
          </p:nvSpPr>
          <p:spPr bwMode="auto">
            <a:xfrm rot="20283190">
              <a:off x="3335" y="2992"/>
              <a:ext cx="498" cy="883"/>
            </a:xfrm>
            <a:prstGeom prst="downArrow">
              <a:avLst>
                <a:gd name="adj1" fmla="val 50000"/>
                <a:gd name="adj2" fmla="val 53357"/>
              </a:avLst>
            </a:prstGeom>
            <a:solidFill>
              <a:srgbClr val="B2B2B2"/>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500" name="TextBox 56"/>
            <p:cNvSpPr>
              <a:spLocks noChangeArrowheads="1"/>
            </p:cNvSpPr>
            <p:nvPr/>
          </p:nvSpPr>
          <p:spPr bwMode="auto">
            <a:xfrm>
              <a:off x="2170" y="1500"/>
              <a:ext cx="1695" cy="1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300" b="1">
                  <a:ea typeface="ＭＳ Ｐゴシック" charset="0"/>
                </a:rPr>
                <a:t>REVIEW</a:t>
              </a:r>
            </a:p>
            <a:p>
              <a:pPr algn="ctr">
                <a:defRPr/>
              </a:pPr>
              <a:r>
                <a:rPr lang="en-US" sz="1300" b="1">
                  <a:ea typeface="ＭＳ Ｐゴシック" charset="0"/>
                </a:rPr>
                <a:t>MODIFY</a:t>
              </a:r>
            </a:p>
            <a:p>
              <a:pPr algn="ctr">
                <a:defRPr/>
              </a:pPr>
              <a:r>
                <a:rPr lang="en-US" sz="1300" b="1">
                  <a:ea typeface="ＭＳ Ｐゴシック" charset="0"/>
                </a:rPr>
                <a:t>TEST</a:t>
              </a:r>
            </a:p>
          </p:txBody>
        </p:sp>
        <p:sp>
          <p:nvSpPr>
            <p:cNvPr id="20501" name="Rectangle 69"/>
            <p:cNvSpPr>
              <a:spLocks noChangeArrowheads="1"/>
            </p:cNvSpPr>
            <p:nvPr/>
          </p:nvSpPr>
          <p:spPr bwMode="auto">
            <a:xfrm>
              <a:off x="2380" y="4472"/>
              <a:ext cx="1765"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ea typeface="ＭＳ Ｐゴシック" charset="0"/>
                  <a:cs typeface="Arial" charset="0"/>
                </a:rPr>
                <a:t>PATTERNS &amp; SAMPLES</a:t>
              </a:r>
              <a:endParaRPr lang="en-US" sz="1200">
                <a:ea typeface="ＭＳ Ｐゴシック" charset="0"/>
                <a:cs typeface="Arial" charset="0"/>
              </a:endParaRPr>
            </a:p>
          </p:txBody>
        </p:sp>
        <p:pic>
          <p:nvPicPr>
            <p:cNvPr id="20502" name="Picture 70" descr="PivotalCloudFoundry-Logo-Vertical-On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8" y="2770"/>
              <a:ext cx="1250" cy="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503" name="Rectangle 71"/>
            <p:cNvSpPr>
              <a:spLocks noChangeArrowheads="1"/>
            </p:cNvSpPr>
            <p:nvPr/>
          </p:nvSpPr>
          <p:spPr bwMode="auto">
            <a:xfrm>
              <a:off x="3935" y="3490"/>
              <a:ext cx="1920"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200" b="1">
                  <a:ea typeface="ＭＳ Ｐゴシック" charset="0"/>
                  <a:cs typeface="Arial" charset="0"/>
                </a:rPr>
                <a:t>PRODUCTION PCF APPS</a:t>
              </a:r>
              <a:endParaRPr lang="en-US" sz="1200">
                <a:ea typeface="ＭＳ Ｐゴシック" charset="0"/>
                <a:cs typeface="Arial" charset="0"/>
              </a:endParaRPr>
            </a:p>
          </p:txBody>
        </p:sp>
        <p:sp>
          <p:nvSpPr>
            <p:cNvPr id="20504" name="AutoShape 24"/>
            <p:cNvSpPr>
              <a:spLocks noChangeArrowheads="1"/>
            </p:cNvSpPr>
            <p:nvPr/>
          </p:nvSpPr>
          <p:spPr bwMode="auto">
            <a:xfrm flipV="1">
              <a:off x="775" y="1137"/>
              <a:ext cx="1148" cy="1295"/>
            </a:xfrm>
            <a:custGeom>
              <a:avLst/>
              <a:gdLst>
                <a:gd name="G0" fmla="+- 16515 0 0"/>
                <a:gd name="G1" fmla="+- 3656 0 0"/>
                <a:gd name="G2" fmla="+- 12158 0 3656"/>
                <a:gd name="G3" fmla="+- G2 0 3656"/>
                <a:gd name="G4" fmla="*/ G3 32768 32059"/>
                <a:gd name="G5" fmla="*/ G4 1 2"/>
                <a:gd name="G6" fmla="+- 21600 0 16515"/>
                <a:gd name="G7" fmla="*/ G6 3656 6079"/>
                <a:gd name="G8" fmla="+- G7 16515 0"/>
                <a:gd name="T0" fmla="*/ 16515 w 21600"/>
                <a:gd name="T1" fmla="*/ 0 h 21600"/>
                <a:gd name="T2" fmla="*/ 16515 w 21600"/>
                <a:gd name="T3" fmla="*/ 12158 h 21600"/>
                <a:gd name="T4" fmla="*/ 247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515" y="0"/>
                  </a:lnTo>
                  <a:lnTo>
                    <a:pt x="16515" y="3656"/>
                  </a:lnTo>
                  <a:lnTo>
                    <a:pt x="12427" y="3656"/>
                  </a:lnTo>
                  <a:cubicBezTo>
                    <a:pt x="5564" y="3656"/>
                    <a:pt x="0" y="7462"/>
                    <a:pt x="0" y="12158"/>
                  </a:cubicBezTo>
                  <a:lnTo>
                    <a:pt x="0" y="21600"/>
                  </a:lnTo>
                  <a:lnTo>
                    <a:pt x="4953" y="21600"/>
                  </a:lnTo>
                  <a:lnTo>
                    <a:pt x="4953" y="12158"/>
                  </a:lnTo>
                  <a:cubicBezTo>
                    <a:pt x="4953" y="10139"/>
                    <a:pt x="8299" y="8502"/>
                    <a:pt x="12427" y="8502"/>
                  </a:cubicBezTo>
                  <a:lnTo>
                    <a:pt x="16515" y="8502"/>
                  </a:lnTo>
                  <a:lnTo>
                    <a:pt x="16515" y="12158"/>
                  </a:lnTo>
                  <a:close/>
                </a:path>
              </a:pathLst>
            </a:custGeom>
            <a:solidFill>
              <a:srgbClr val="DDDDDD"/>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grpSp>
          <p:nvGrpSpPr>
            <p:cNvPr id="21523" name="Group 25"/>
            <p:cNvGrpSpPr>
              <a:grpSpLocks/>
            </p:cNvGrpSpPr>
            <p:nvPr/>
          </p:nvGrpSpPr>
          <p:grpSpPr bwMode="auto">
            <a:xfrm>
              <a:off x="453" y="0"/>
              <a:ext cx="897" cy="832"/>
              <a:chOff x="0" y="0"/>
              <a:chExt cx="780" cy="806"/>
            </a:xfrm>
          </p:grpSpPr>
          <p:sp>
            <p:nvSpPr>
              <p:cNvPr id="20506" name="Rectangle 61"/>
              <p:cNvSpPr>
                <a:spLocks noChangeArrowheads="1"/>
              </p:cNvSpPr>
              <p:nvPr/>
            </p:nvSpPr>
            <p:spPr bwMode="auto">
              <a:xfrm>
                <a:off x="0" y="63"/>
                <a:ext cx="289" cy="373"/>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20507" name="Rectangle 62"/>
              <p:cNvSpPr>
                <a:spLocks noChangeArrowheads="1"/>
              </p:cNvSpPr>
              <p:nvPr/>
            </p:nvSpPr>
            <p:spPr bwMode="auto">
              <a:xfrm>
                <a:off x="250" y="492"/>
                <a:ext cx="167" cy="264"/>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3" name="Rectangle 64"/>
              <p:cNvSpPr>
                <a:spLocks noChangeArrowheads="1"/>
              </p:cNvSpPr>
              <p:nvPr/>
            </p:nvSpPr>
            <p:spPr bwMode="auto">
              <a:xfrm>
                <a:off x="610" y="412"/>
                <a:ext cx="170" cy="395"/>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20509" name="Straight Connector 65"/>
              <p:cNvSpPr>
                <a:spLocks noChangeShapeType="1"/>
              </p:cNvSpPr>
              <p:nvPr/>
            </p:nvSpPr>
            <p:spPr bwMode="auto">
              <a:xfrm flipH="1" flipV="1">
                <a:off x="584" y="225"/>
                <a:ext cx="111" cy="186"/>
              </a:xfrm>
              <a:prstGeom prst="line">
                <a:avLst/>
              </a:prstGeom>
              <a:noFill/>
              <a:ln w="19050" cap="flat" cmpd="sng">
                <a:solidFill>
                  <a:srgbClr val="00A79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20510" name="Oval 63"/>
              <p:cNvSpPr>
                <a:spLocks noChangeArrowheads="1"/>
              </p:cNvSpPr>
              <p:nvPr/>
            </p:nvSpPr>
            <p:spPr bwMode="auto">
              <a:xfrm>
                <a:off x="363" y="0"/>
                <a:ext cx="333" cy="322"/>
              </a:xfrm>
              <a:prstGeom prst="ellipse">
                <a:avLst/>
              </a:prstGeom>
              <a:solidFill>
                <a:schemeClr val="bg1"/>
              </a:solidFill>
              <a:ln w="19050" cap="flat" cmpd="sng">
                <a:solidFill>
                  <a:srgbClr val="00A79C"/>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grpSp>
        <p:sp>
          <p:nvSpPr>
            <p:cNvPr id="20511" name="AutoShape 31"/>
            <p:cNvSpPr>
              <a:spLocks noChangeArrowheads="1"/>
            </p:cNvSpPr>
            <p:nvPr/>
          </p:nvSpPr>
          <p:spPr bwMode="auto">
            <a:xfrm rot="5340000">
              <a:off x="4028" y="1605"/>
              <a:ext cx="1010" cy="1130"/>
            </a:xfrm>
            <a:custGeom>
              <a:avLst/>
              <a:gdLst>
                <a:gd name="G0" fmla="+- 16515 0 0"/>
                <a:gd name="G1" fmla="+- 3656 0 0"/>
                <a:gd name="G2" fmla="+- 12158 0 3656"/>
                <a:gd name="G3" fmla="+- G2 0 3656"/>
                <a:gd name="G4" fmla="*/ G3 32768 32059"/>
                <a:gd name="G5" fmla="*/ G4 1 2"/>
                <a:gd name="G6" fmla="+- 21600 0 16515"/>
                <a:gd name="G7" fmla="*/ G6 3656 6079"/>
                <a:gd name="G8" fmla="+- G7 16515 0"/>
                <a:gd name="T0" fmla="*/ 16515 w 21600"/>
                <a:gd name="T1" fmla="*/ 0 h 21600"/>
                <a:gd name="T2" fmla="*/ 16515 w 21600"/>
                <a:gd name="T3" fmla="*/ 12158 h 21600"/>
                <a:gd name="T4" fmla="*/ 247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515" y="0"/>
                  </a:lnTo>
                  <a:lnTo>
                    <a:pt x="16515" y="3656"/>
                  </a:lnTo>
                  <a:lnTo>
                    <a:pt x="12427" y="3656"/>
                  </a:lnTo>
                  <a:cubicBezTo>
                    <a:pt x="5564" y="3656"/>
                    <a:pt x="0" y="7462"/>
                    <a:pt x="0" y="12158"/>
                  </a:cubicBezTo>
                  <a:lnTo>
                    <a:pt x="0" y="21600"/>
                  </a:lnTo>
                  <a:lnTo>
                    <a:pt x="4953" y="21600"/>
                  </a:lnTo>
                  <a:lnTo>
                    <a:pt x="4953" y="12158"/>
                  </a:lnTo>
                  <a:cubicBezTo>
                    <a:pt x="4953" y="10139"/>
                    <a:pt x="8299" y="8502"/>
                    <a:pt x="12427" y="8502"/>
                  </a:cubicBezTo>
                  <a:lnTo>
                    <a:pt x="16515" y="8502"/>
                  </a:lnTo>
                  <a:lnTo>
                    <a:pt x="16515" y="12158"/>
                  </a:lnTo>
                  <a:close/>
                </a:path>
              </a:pathLst>
            </a:custGeom>
            <a:solidFill>
              <a:srgbClr val="DDDDDD"/>
            </a:solidFill>
            <a:ln w="9525" cap="flat" cmpd="sng">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20512" name="Rectangle 74"/>
            <p:cNvSpPr>
              <a:spLocks noChangeArrowheads="1"/>
            </p:cNvSpPr>
            <p:nvPr/>
          </p:nvSpPr>
          <p:spPr bwMode="auto">
            <a:xfrm>
              <a:off x="1163" y="1627"/>
              <a:ext cx="187" cy="370"/>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sp>
          <p:nvSpPr>
            <p:cNvPr id="20513" name="Rectangle 74"/>
            <p:cNvSpPr>
              <a:spLocks noChangeArrowheads="1"/>
            </p:cNvSpPr>
            <p:nvPr/>
          </p:nvSpPr>
          <p:spPr bwMode="auto">
            <a:xfrm>
              <a:off x="4475" y="1412"/>
              <a:ext cx="185" cy="373"/>
            </a:xfrm>
            <a:prstGeom prst="rect">
              <a:avLst/>
            </a:prstGeom>
            <a:solidFill>
              <a:schemeClr val="bg1"/>
            </a:solidFill>
            <a:ln w="19050" cap="flat" cmpd="sng">
              <a:solidFill>
                <a:srgbClr val="00A79C"/>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a:solidFill>
                  <a:srgbClr val="FFFFFF"/>
                </a:solidFill>
                <a:ea typeface="ＭＳ Ｐゴシック" charset="0"/>
                <a:cs typeface="Arial" charset="0"/>
              </a:endParaRPr>
            </a:p>
          </p:txBody>
        </p:sp>
        <p:pic>
          <p:nvPicPr>
            <p:cNvPr id="21527" name="Picture 34" descr="arrow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 y="857"/>
              <a:ext cx="2223" cy="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5" name="Picture 35" descr="f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0"/>
              <a:ext cx="1923" cy="1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0516" name="Folded Corner 66"/>
            <p:cNvSpPr>
              <a:spLocks noChangeArrowheads="1"/>
            </p:cNvSpPr>
            <p:nvPr/>
          </p:nvSpPr>
          <p:spPr bwMode="auto">
            <a:xfrm>
              <a:off x="2538" y="3980"/>
              <a:ext cx="402" cy="415"/>
            </a:xfrm>
            <a:prstGeom prst="foldedCorner">
              <a:avLst>
                <a:gd name="adj" fmla="val 38218"/>
              </a:avLst>
            </a:prstGeom>
            <a:solidFill>
              <a:schemeClr val="bg1"/>
            </a:solidFill>
            <a:ln w="9525" cap="flat" cmpd="sng">
              <a:solidFill>
                <a:srgbClr val="292929"/>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517" name="Folded Corner 67"/>
            <p:cNvSpPr>
              <a:spLocks noChangeArrowheads="1"/>
            </p:cNvSpPr>
            <p:nvPr/>
          </p:nvSpPr>
          <p:spPr bwMode="auto">
            <a:xfrm>
              <a:off x="3013" y="3977"/>
              <a:ext cx="425" cy="415"/>
            </a:xfrm>
            <a:prstGeom prst="foldedCorner">
              <a:avLst>
                <a:gd name="adj" fmla="val 38218"/>
              </a:avLst>
            </a:prstGeom>
            <a:solidFill>
              <a:schemeClr val="bg1"/>
            </a:solidFill>
            <a:ln w="9525" cap="flat" cmpd="sng">
              <a:solidFill>
                <a:srgbClr val="292929"/>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sp>
          <p:nvSpPr>
            <p:cNvPr id="20518" name="Folded Corner 68"/>
            <p:cNvSpPr>
              <a:spLocks noChangeArrowheads="1"/>
            </p:cNvSpPr>
            <p:nvPr/>
          </p:nvSpPr>
          <p:spPr bwMode="auto">
            <a:xfrm>
              <a:off x="3490" y="3980"/>
              <a:ext cx="375" cy="415"/>
            </a:xfrm>
            <a:prstGeom prst="foldedCorner">
              <a:avLst>
                <a:gd name="adj" fmla="val 38218"/>
              </a:avLst>
            </a:prstGeom>
            <a:solidFill>
              <a:schemeClr val="bg1"/>
            </a:solidFill>
            <a:ln w="9525" cap="flat" cmpd="sng">
              <a:solidFill>
                <a:srgbClr val="292929"/>
              </a:solidFill>
              <a:round/>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900">
                <a:solidFill>
                  <a:srgbClr val="FFFFFF"/>
                </a:solidFill>
                <a:ea typeface="ＭＳ Ｐゴシック" charset="0"/>
                <a:cs typeface="Arial" charset="0"/>
              </a:endParaRPr>
            </a:p>
          </p:txBody>
        </p:sp>
        <p:pic>
          <p:nvPicPr>
            <p:cNvPr id="21532" name="Picture 39" descr="halfarr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20000">
              <a:off x="895" y="2675"/>
              <a:ext cx="2550"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0292844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2000"/>
                                        <p:tgtEl>
                                          <p:spTgt spid="20482"/>
                                        </p:tgtEl>
                                      </p:cBhvr>
                                    </p:animEffect>
                                  </p:childTnLst>
                                </p:cTn>
                              </p:par>
                              <p:par>
                                <p:cTn id="8" presetID="10" presetClass="entr" presetSubtype="0" fill="hold" nodeType="withEffect">
                                  <p:stCondLst>
                                    <p:cond delay="0"/>
                                  </p:stCondLst>
                                  <p:childTnLst>
                                    <p:set>
                                      <p:cBhvr>
                                        <p:cTn id="9" dur="1" fill="hold">
                                          <p:stCondLst>
                                            <p:cond delay="0"/>
                                          </p:stCondLst>
                                        </p:cTn>
                                        <p:tgtEl>
                                          <p:spTgt spid="20496"/>
                                        </p:tgtEl>
                                        <p:attrNameLst>
                                          <p:attrName>style.visibility</p:attrName>
                                        </p:attrNameLst>
                                      </p:cBhvr>
                                      <p:to>
                                        <p:strVal val="visible"/>
                                      </p:to>
                                    </p:set>
                                    <p:animEffect transition="in" filter="fade">
                                      <p:cBhvr>
                                        <p:cTn id="10" dur="2000"/>
                                        <p:tgtEl>
                                          <p:spTgt spid="2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8"/>
          <p:cNvSpPr>
            <a:spLocks noGrp="1" noChangeArrowheads="1"/>
          </p:cNvSpPr>
          <p:nvPr>
            <p:ph type="title" idx="4294967295"/>
          </p:nvPr>
        </p:nvSpPr>
        <p:spPr bwMode="auto">
          <a:xfrm>
            <a:off x="114300" y="149225"/>
            <a:ext cx="8796338" cy="474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r>
              <a:rPr lang="en-US" sz="2800" b="1" smtClean="0">
                <a:solidFill>
                  <a:srgbClr val="00A689"/>
                </a:solidFill>
                <a:cs typeface="+mj-cs"/>
                <a:sym typeface="Arial" charset="0"/>
              </a:rPr>
              <a:t>Replatforming Java apps</a:t>
            </a:r>
          </a:p>
        </p:txBody>
      </p:sp>
      <p:sp>
        <p:nvSpPr>
          <p:cNvPr id="21507" name="TextBox 5"/>
          <p:cNvSpPr>
            <a:spLocks noChangeArrowheads="1"/>
          </p:cNvSpPr>
          <p:nvPr/>
        </p:nvSpPr>
        <p:spPr bwMode="auto">
          <a:xfrm>
            <a:off x="1476375" y="931863"/>
            <a:ext cx="128587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SPRING</a:t>
            </a:r>
          </a:p>
        </p:txBody>
      </p:sp>
      <p:sp>
        <p:nvSpPr>
          <p:cNvPr id="21508" name="TextBox 7"/>
          <p:cNvSpPr>
            <a:spLocks noChangeArrowheads="1"/>
          </p:cNvSpPr>
          <p:nvPr/>
        </p:nvSpPr>
        <p:spPr bwMode="auto">
          <a:xfrm rot="16200000">
            <a:off x="-656431" y="2334419"/>
            <a:ext cx="25193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2000" b="1">
                <a:solidFill>
                  <a:srgbClr val="B2B2B2"/>
                </a:solidFill>
                <a:latin typeface="Calibri" charset="0"/>
                <a:ea typeface="ＭＳ Ｐゴシック" charset="0"/>
                <a:cs typeface="Calibri" charset="0"/>
                <a:sym typeface="Calibri" charset="0"/>
              </a:rPr>
              <a:t>TYPE OF APPLICATION</a:t>
            </a:r>
          </a:p>
        </p:txBody>
      </p:sp>
      <p:sp>
        <p:nvSpPr>
          <p:cNvPr id="21509" name="TextBox 10"/>
          <p:cNvSpPr>
            <a:spLocks noChangeArrowheads="1"/>
          </p:cNvSpPr>
          <p:nvPr/>
        </p:nvSpPr>
        <p:spPr bwMode="auto">
          <a:xfrm>
            <a:off x="1476375" y="1709738"/>
            <a:ext cx="128587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Java EE</a:t>
            </a:r>
          </a:p>
        </p:txBody>
      </p:sp>
      <p:sp>
        <p:nvSpPr>
          <p:cNvPr id="21510" name="TextBox 11"/>
          <p:cNvSpPr>
            <a:spLocks noChangeArrowheads="1"/>
          </p:cNvSpPr>
          <p:nvPr/>
        </p:nvSpPr>
        <p:spPr bwMode="auto">
          <a:xfrm>
            <a:off x="1476375" y="3322638"/>
            <a:ext cx="1285875"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dirty="0">
                <a:solidFill>
                  <a:srgbClr val="FFC85F"/>
                </a:solidFill>
                <a:latin typeface="Calibri" charset="0"/>
                <a:ea typeface="ＭＳ Ｐゴシック" charset="0"/>
                <a:cs typeface="Calibri" charset="0"/>
                <a:sym typeface="Calibri" charset="0"/>
              </a:rPr>
              <a:t>.NET</a:t>
            </a:r>
          </a:p>
        </p:txBody>
      </p:sp>
      <p:sp>
        <p:nvSpPr>
          <p:cNvPr id="21511" name="TextBox 12"/>
          <p:cNvSpPr>
            <a:spLocks noChangeArrowheads="1"/>
          </p:cNvSpPr>
          <p:nvPr/>
        </p:nvSpPr>
        <p:spPr bwMode="auto">
          <a:xfrm>
            <a:off x="1476375" y="4073525"/>
            <a:ext cx="1285875"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rgbClr val="FFC85F"/>
                </a:solidFill>
                <a:latin typeface="Calibri" charset="0"/>
                <a:ea typeface="ＭＳ Ｐゴシック" charset="0"/>
                <a:cs typeface="Calibri" charset="0"/>
                <a:sym typeface="Calibri" charset="0"/>
              </a:rPr>
              <a:t>OTHER</a:t>
            </a:r>
            <a:r>
              <a:rPr lang="en-US" sz="1800" b="1">
                <a:solidFill>
                  <a:schemeClr val="bg2"/>
                </a:solidFill>
                <a:latin typeface="Arial"/>
                <a:ea typeface="ＭＳ Ｐゴシック" charset="0"/>
                <a:cs typeface="Calibri" charset="0"/>
                <a:sym typeface="Calibri" charset="0"/>
              </a:rPr>
              <a:t>…</a:t>
            </a:r>
            <a:endParaRPr lang="en-US" sz="1800" b="1">
              <a:solidFill>
                <a:schemeClr val="bg2"/>
              </a:solidFill>
              <a:latin typeface="Calibri" charset="0"/>
              <a:ea typeface="ＭＳ Ｐゴシック" charset="0"/>
              <a:cs typeface="Calibri" charset="0"/>
              <a:sym typeface="Calibri" charset="0"/>
            </a:endParaRPr>
          </a:p>
        </p:txBody>
      </p:sp>
      <p:sp>
        <p:nvSpPr>
          <p:cNvPr id="21512" name="TextBox 13"/>
          <p:cNvSpPr>
            <a:spLocks noChangeArrowheads="1"/>
          </p:cNvSpPr>
          <p:nvPr/>
        </p:nvSpPr>
        <p:spPr bwMode="auto">
          <a:xfrm>
            <a:off x="4067175" y="1581150"/>
            <a:ext cx="10683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600" b="1">
                <a:solidFill>
                  <a:schemeClr val="bg2"/>
                </a:solidFill>
                <a:latin typeface="Calibri" charset="0"/>
                <a:ea typeface="ＭＳ Ｐゴシック" charset="0"/>
                <a:cs typeface="Calibri" charset="0"/>
                <a:sym typeface="Calibri" charset="0"/>
              </a:rPr>
              <a:t>FULL PROFILE</a:t>
            </a:r>
          </a:p>
        </p:txBody>
      </p:sp>
      <p:sp>
        <p:nvSpPr>
          <p:cNvPr id="21513" name="TextBox 14"/>
          <p:cNvSpPr>
            <a:spLocks noChangeArrowheads="1"/>
          </p:cNvSpPr>
          <p:nvPr/>
        </p:nvSpPr>
        <p:spPr bwMode="auto">
          <a:xfrm>
            <a:off x="4714875" y="2090738"/>
            <a:ext cx="963613"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b="1" i="1">
                <a:solidFill>
                  <a:srgbClr val="B2B2B2"/>
                </a:solidFill>
                <a:latin typeface="Calibri" charset="0"/>
                <a:ea typeface="ＭＳ Ｐゴシック" charset="0"/>
                <a:cs typeface="Calibri" charset="0"/>
                <a:sym typeface="Calibri" charset="0"/>
              </a:rPr>
              <a:t>MODERNIZE</a:t>
            </a:r>
          </a:p>
        </p:txBody>
      </p:sp>
      <p:sp>
        <p:nvSpPr>
          <p:cNvPr id="21514" name="TextBox 15"/>
          <p:cNvSpPr>
            <a:spLocks noChangeArrowheads="1"/>
          </p:cNvSpPr>
          <p:nvPr/>
        </p:nvSpPr>
        <p:spPr bwMode="auto">
          <a:xfrm>
            <a:off x="4068763" y="2351088"/>
            <a:ext cx="1068387"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600" b="1">
                <a:solidFill>
                  <a:schemeClr val="bg2"/>
                </a:solidFill>
                <a:latin typeface="Calibri" charset="0"/>
                <a:ea typeface="ＭＳ Ｐゴシック" charset="0"/>
                <a:cs typeface="Calibri" charset="0"/>
                <a:sym typeface="Calibri" charset="0"/>
              </a:rPr>
              <a:t>WEB PROFILE</a:t>
            </a:r>
          </a:p>
        </p:txBody>
      </p:sp>
      <p:sp>
        <p:nvSpPr>
          <p:cNvPr id="21515" name="TextBox 16"/>
          <p:cNvSpPr>
            <a:spLocks noChangeArrowheads="1"/>
          </p:cNvSpPr>
          <p:nvPr/>
        </p:nvSpPr>
        <p:spPr bwMode="auto">
          <a:xfrm>
            <a:off x="4035425" y="4510088"/>
            <a:ext cx="1068388"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600" b="1">
                <a:solidFill>
                  <a:schemeClr val="bg2"/>
                </a:solidFill>
                <a:latin typeface="Calibri" charset="0"/>
                <a:ea typeface="ＭＳ Ｐゴシック" charset="0"/>
                <a:cs typeface="Calibri" charset="0"/>
                <a:sym typeface="Calibri" charset="0"/>
              </a:rPr>
              <a:t>DOCKER</a:t>
            </a:r>
          </a:p>
        </p:txBody>
      </p:sp>
      <p:sp>
        <p:nvSpPr>
          <p:cNvPr id="21516" name="TextBox 18"/>
          <p:cNvSpPr>
            <a:spLocks noChangeArrowheads="1"/>
          </p:cNvSpPr>
          <p:nvPr/>
        </p:nvSpPr>
        <p:spPr bwMode="auto">
          <a:xfrm rot="16200000">
            <a:off x="6690519" y="2831307"/>
            <a:ext cx="372268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2000" b="1">
                <a:solidFill>
                  <a:srgbClr val="B2B2B2"/>
                </a:solidFill>
                <a:latin typeface="Calibri" charset="0"/>
                <a:ea typeface="ＭＳ Ｐゴシック" charset="0"/>
                <a:cs typeface="Calibri" charset="0"/>
                <a:sym typeface="Calibri" charset="0"/>
              </a:rPr>
              <a:t>BUILDPACK OR PCF 1.6+ FEATURE</a:t>
            </a:r>
          </a:p>
        </p:txBody>
      </p:sp>
      <p:sp>
        <p:nvSpPr>
          <p:cNvPr id="21517" name="TextBox 19"/>
          <p:cNvSpPr>
            <a:spLocks noChangeArrowheads="1"/>
          </p:cNvSpPr>
          <p:nvPr/>
        </p:nvSpPr>
        <p:spPr bwMode="auto">
          <a:xfrm>
            <a:off x="6194425" y="808038"/>
            <a:ext cx="130492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chemeClr val="bg1"/>
                </a:solidFill>
                <a:latin typeface="Calibri" charset="0"/>
                <a:ea typeface="ＭＳ Ｐゴシック" charset="0"/>
                <a:sym typeface="Calibri" charset="0"/>
              </a:rPr>
              <a:t>JAVA</a:t>
            </a:r>
          </a:p>
          <a:p>
            <a:pPr algn="ctr">
              <a:defRPr/>
            </a:pPr>
            <a:r>
              <a:rPr lang="en-US" sz="1200" b="1">
                <a:solidFill>
                  <a:schemeClr val="bg1"/>
                </a:solidFill>
                <a:latin typeface="Calibri" charset="0"/>
                <a:ea typeface="ＭＳ Ｐゴシック" charset="0"/>
                <a:sym typeface="Calibri" charset="0"/>
              </a:rPr>
              <a:t>(BUILDPACK)</a:t>
            </a:r>
          </a:p>
        </p:txBody>
      </p:sp>
      <p:sp>
        <p:nvSpPr>
          <p:cNvPr id="21518" name="TextBox 21"/>
          <p:cNvSpPr>
            <a:spLocks noChangeArrowheads="1"/>
          </p:cNvSpPr>
          <p:nvPr/>
        </p:nvSpPr>
        <p:spPr bwMode="auto">
          <a:xfrm>
            <a:off x="6173788" y="4413250"/>
            <a:ext cx="12779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chemeClr val="bg1"/>
                </a:solidFill>
                <a:latin typeface="Calibri" charset="0"/>
                <a:ea typeface="ＭＳ Ｐゴシック" charset="0"/>
                <a:sym typeface="Calibri" charset="0"/>
              </a:rPr>
              <a:t>DIEGO</a:t>
            </a:r>
          </a:p>
          <a:p>
            <a:pPr algn="ctr">
              <a:defRPr/>
            </a:pPr>
            <a:r>
              <a:rPr lang="en-US" sz="1100" b="1">
                <a:solidFill>
                  <a:schemeClr val="bg1"/>
                </a:solidFill>
                <a:latin typeface="Calibri" charset="0"/>
                <a:ea typeface="ＭＳ Ｐゴシック" charset="0"/>
                <a:sym typeface="Calibri" charset="0"/>
              </a:rPr>
              <a:t>(GARDEN LINUX)</a:t>
            </a:r>
            <a:endParaRPr lang="en-US" sz="1800" b="1">
              <a:solidFill>
                <a:schemeClr val="bg1"/>
              </a:solidFill>
              <a:latin typeface="Calibri" charset="0"/>
              <a:ea typeface="ＭＳ Ｐゴシック" charset="0"/>
              <a:sym typeface="Calibri" charset="0"/>
            </a:endParaRPr>
          </a:p>
        </p:txBody>
      </p:sp>
      <p:sp>
        <p:nvSpPr>
          <p:cNvPr id="21519" name="TextBox 23"/>
          <p:cNvSpPr>
            <a:spLocks noChangeArrowheads="1"/>
          </p:cNvSpPr>
          <p:nvPr/>
        </p:nvSpPr>
        <p:spPr bwMode="auto">
          <a:xfrm>
            <a:off x="6173788" y="1955800"/>
            <a:ext cx="1217612"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US" sz="1800" b="1">
                <a:solidFill>
                  <a:schemeClr val="bg1"/>
                </a:solidFill>
                <a:latin typeface="Calibri" charset="0"/>
                <a:ea typeface="ＭＳ Ｐゴシック" charset="0"/>
                <a:sym typeface="Calibri" charset="0"/>
              </a:rPr>
              <a:t>3</a:t>
            </a:r>
            <a:r>
              <a:rPr lang="en-US" sz="1800" b="1" baseline="30000">
                <a:solidFill>
                  <a:schemeClr val="bg1"/>
                </a:solidFill>
                <a:latin typeface="Calibri" charset="0"/>
                <a:ea typeface="ＭＳ Ｐゴシック" charset="0"/>
                <a:sym typeface="Calibri" charset="0"/>
              </a:rPr>
              <a:t>rd</a:t>
            </a:r>
            <a:r>
              <a:rPr lang="en-US" sz="1800" b="1">
                <a:solidFill>
                  <a:schemeClr val="bg1"/>
                </a:solidFill>
                <a:latin typeface="Calibri" charset="0"/>
                <a:ea typeface="ＭＳ Ｐゴシック" charset="0"/>
                <a:sym typeface="Calibri" charset="0"/>
              </a:rPr>
              <a:t> PARTY</a:t>
            </a:r>
          </a:p>
          <a:p>
            <a:pPr algn="ctr">
              <a:defRPr/>
            </a:pPr>
            <a:r>
              <a:rPr lang="en-US" sz="1200" b="1">
                <a:solidFill>
                  <a:schemeClr val="bg1"/>
                </a:solidFill>
                <a:latin typeface="Calibri" charset="0"/>
                <a:ea typeface="ＭＳ Ｐゴシック" charset="0"/>
                <a:sym typeface="Calibri" charset="0"/>
              </a:rPr>
              <a:t>(BUILDPACKS)</a:t>
            </a:r>
            <a:endParaRPr lang="en-US">
              <a:ea typeface="ＭＳ Ｐゴシック" charset="0"/>
            </a:endParaRPr>
          </a:p>
        </p:txBody>
      </p:sp>
      <p:cxnSp>
        <p:nvCxnSpPr>
          <p:cNvPr id="21521" name="Straight Arrow Connector 2"/>
          <p:cNvCxnSpPr>
            <a:cxnSpLocks noChangeShapeType="1"/>
          </p:cNvCxnSpPr>
          <p:nvPr/>
        </p:nvCxnSpPr>
        <p:spPr bwMode="auto">
          <a:xfrm>
            <a:off x="2724150" y="1062038"/>
            <a:ext cx="3490913" cy="9525"/>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24" name="Straight Arrow Connector 27"/>
          <p:cNvCxnSpPr>
            <a:cxnSpLocks noChangeShapeType="1"/>
          </p:cNvCxnSpPr>
          <p:nvPr/>
        </p:nvCxnSpPr>
        <p:spPr bwMode="auto">
          <a:xfrm>
            <a:off x="2724150" y="1833563"/>
            <a:ext cx="3490913"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28" name="Straight Arrow Connector 31"/>
          <p:cNvCxnSpPr>
            <a:cxnSpLocks noChangeShapeType="1"/>
          </p:cNvCxnSpPr>
          <p:nvPr/>
        </p:nvCxnSpPr>
        <p:spPr bwMode="auto">
          <a:xfrm>
            <a:off x="5343525" y="2601913"/>
            <a:ext cx="871538"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29" name="Straight Arrow Connector 32"/>
          <p:cNvCxnSpPr>
            <a:cxnSpLocks noChangeShapeType="1"/>
          </p:cNvCxnSpPr>
          <p:nvPr/>
        </p:nvCxnSpPr>
        <p:spPr bwMode="auto">
          <a:xfrm>
            <a:off x="2724150" y="1955800"/>
            <a:ext cx="1311275" cy="782638"/>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35" name="Straight Arrow Connector 43"/>
          <p:cNvCxnSpPr>
            <a:cxnSpLocks noChangeShapeType="1"/>
          </p:cNvCxnSpPr>
          <p:nvPr/>
        </p:nvCxnSpPr>
        <p:spPr bwMode="auto">
          <a:xfrm>
            <a:off x="2603500" y="3463925"/>
            <a:ext cx="3465513"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36" name="Straight Arrow Connector 45"/>
          <p:cNvCxnSpPr>
            <a:cxnSpLocks noChangeShapeType="1"/>
          </p:cNvCxnSpPr>
          <p:nvPr/>
        </p:nvCxnSpPr>
        <p:spPr bwMode="auto">
          <a:xfrm flipV="1">
            <a:off x="2603500" y="4117975"/>
            <a:ext cx="3465513" cy="635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cxnSp>
        <p:nvCxnSpPr>
          <p:cNvPr id="21537" name="Straight Arrow Connector 47"/>
          <p:cNvCxnSpPr>
            <a:cxnSpLocks noChangeShapeType="1"/>
          </p:cNvCxnSpPr>
          <p:nvPr/>
        </p:nvCxnSpPr>
        <p:spPr bwMode="auto">
          <a:xfrm>
            <a:off x="2603500" y="4381500"/>
            <a:ext cx="1308100" cy="0"/>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cxnSp>
      <p:sp>
        <p:nvSpPr>
          <p:cNvPr id="21538" name="Straight Arrow Connector 51"/>
          <p:cNvSpPr>
            <a:spLocks noChangeShapeType="1"/>
          </p:cNvSpPr>
          <p:nvPr/>
        </p:nvSpPr>
        <p:spPr bwMode="auto">
          <a:xfrm>
            <a:off x="5280025" y="4662488"/>
            <a:ext cx="841375" cy="3175"/>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21539" name="Straight Arrow Connector 53"/>
          <p:cNvSpPr>
            <a:spLocks noChangeShapeType="1"/>
          </p:cNvSpPr>
          <p:nvPr/>
        </p:nvSpPr>
        <p:spPr bwMode="auto">
          <a:xfrm>
            <a:off x="4722813" y="2089150"/>
            <a:ext cx="0" cy="295275"/>
          </a:xfrm>
          <a:prstGeom prst="straightConnector1">
            <a:avLst/>
          </a:prstGeom>
          <a:noFill/>
          <a:ln w="25400" cap="flat" cmpd="sng">
            <a:solidFill>
              <a:srgbClr val="00888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defRPr/>
            </a:pPr>
            <a:endParaRPr lang="en-US"/>
          </a:p>
        </p:txBody>
      </p:sp>
      <p:sp>
        <p:nvSpPr>
          <p:cNvPr id="21540" name="AutoShape 36"/>
          <p:cNvSpPr>
            <a:spLocks/>
          </p:cNvSpPr>
          <p:nvPr/>
        </p:nvSpPr>
        <p:spPr bwMode="auto">
          <a:xfrm>
            <a:off x="962025" y="714375"/>
            <a:ext cx="387350" cy="3878263"/>
          </a:xfrm>
          <a:prstGeom prst="leftBrace">
            <a:avLst>
              <a:gd name="adj1" fmla="val 83436"/>
              <a:gd name="adj2" fmla="val 49764"/>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21541" name="AutoShape 37"/>
          <p:cNvSpPr>
            <a:spLocks/>
          </p:cNvSpPr>
          <p:nvPr/>
        </p:nvSpPr>
        <p:spPr bwMode="auto">
          <a:xfrm flipH="1">
            <a:off x="7839075" y="723900"/>
            <a:ext cx="366713" cy="4289425"/>
          </a:xfrm>
          <a:prstGeom prst="leftBrace">
            <a:avLst>
              <a:gd name="adj1" fmla="val 97475"/>
              <a:gd name="adj2" fmla="val 49764"/>
            </a:avLst>
          </a:prstGeom>
          <a:noFill/>
          <a:ln w="9525" cap="flat" cmpd="sng">
            <a:solidFill>
              <a:srgbClr val="0088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Tree>
    <p:extLst>
      <p:ext uri="{BB962C8B-B14F-4D97-AF65-F5344CB8AC3E}">
        <p14:creationId xmlns:p14="http://schemas.microsoft.com/office/powerpoint/2010/main" val="294438695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2000"/>
                                        <p:tgtEl>
                                          <p:spTgt spid="21506"/>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1540"/>
                                        </p:tgtEl>
                                        <p:attrNameLst>
                                          <p:attrName>style.visibility</p:attrName>
                                        </p:attrNameLst>
                                      </p:cBhvr>
                                      <p:to>
                                        <p:strVal val="visible"/>
                                      </p:to>
                                    </p:set>
                                    <p:animEffect transition="in" filter="fade">
                                      <p:cBhvr>
                                        <p:cTn id="11" dur="500"/>
                                        <p:tgtEl>
                                          <p:spTgt spid="21540"/>
                                        </p:tgtEl>
                                      </p:cBhvr>
                                    </p:animEffect>
                                  </p:childTnLst>
                                </p:cTn>
                              </p:par>
                            </p:childTnLst>
                          </p:cTn>
                        </p:par>
                        <p:par>
                          <p:cTn id="12" fill="hold" nodeType="afterGroup">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fade">
                                      <p:cBhvr>
                                        <p:cTn id="15" dur="500"/>
                                        <p:tgtEl>
                                          <p:spTgt spid="215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541"/>
                                        </p:tgtEl>
                                        <p:attrNameLst>
                                          <p:attrName>style.visibility</p:attrName>
                                        </p:attrNameLst>
                                      </p:cBhvr>
                                      <p:to>
                                        <p:strVal val="visible"/>
                                      </p:to>
                                    </p:set>
                                    <p:animEffect transition="in" filter="fade">
                                      <p:cBhvr>
                                        <p:cTn id="18" dur="2000"/>
                                        <p:tgtEl>
                                          <p:spTgt spid="215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16"/>
                                        </p:tgtEl>
                                        <p:attrNameLst>
                                          <p:attrName>style.visibility</p:attrName>
                                        </p:attrNameLst>
                                      </p:cBhvr>
                                      <p:to>
                                        <p:strVal val="visible"/>
                                      </p:to>
                                    </p:set>
                                    <p:animEffect transition="in" filter="fade">
                                      <p:cBhvr>
                                        <p:cTn id="21" dur="2000"/>
                                        <p:tgtEl>
                                          <p:spTgt spid="2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ldLvl="0" autoUpdateAnimBg="0"/>
      <p:bldP spid="21508" grpId="0" bldLvl="0" autoUpdateAnimBg="0"/>
      <p:bldP spid="21516" grpId="0" bldLvl="0" autoUpdateAnimBg="0"/>
      <p:bldP spid="21540" grpId="0" animBg="1"/>
      <p:bldP spid="215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2291"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Traditional Ways of Tackling Modernization</a:t>
            </a:r>
          </a:p>
        </p:txBody>
      </p:sp>
      <p:sp>
        <p:nvSpPr>
          <p:cNvPr id="12292" name="Content Placeholder 1"/>
          <p:cNvSpPr>
            <a:spLocks noGrp="1" noChangeArrowheads="1"/>
          </p:cNvSpPr>
          <p:nvPr/>
        </p:nvSpPr>
        <p:spPr bwMode="auto">
          <a:xfrm>
            <a:off x="258763" y="1892300"/>
            <a:ext cx="8745537"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r>
              <a:rPr lang="en-US" sz="2500" dirty="0">
                <a:solidFill>
                  <a:srgbClr val="595959"/>
                </a:solidFill>
                <a:ea typeface="ＭＳ Ｐゴシック" charset="0"/>
              </a:rPr>
              <a:t>Lots of Upfront Study in a Multi-Phased Program</a:t>
            </a:r>
          </a:p>
          <a:p>
            <a:pPr marL="285750" indent="-285750" eaLnBrk="1" hangingPunct="1">
              <a:spcBef>
                <a:spcPts val="300"/>
              </a:spcBef>
              <a:buClr>
                <a:srgbClr val="008674"/>
              </a:buClr>
              <a:buFont typeface="Wingdings" charset="0"/>
              <a:buChar char="§"/>
              <a:defRPr/>
            </a:pPr>
            <a:r>
              <a:rPr lang="en-US" sz="2500" dirty="0">
                <a:solidFill>
                  <a:srgbClr val="595959"/>
                </a:solidFill>
                <a:ea typeface="ＭＳ Ｐゴシック" charset="0"/>
              </a:rPr>
              <a:t>Uses Tools and/or Surveys to Gather Information</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Consultants who cast a wide net over everything</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Delivery of an expensive report and phased roadmap definition</a:t>
            </a:r>
          </a:p>
          <a:p>
            <a:pPr marL="285750" indent="-285750" eaLnBrk="1" hangingPunct="1">
              <a:spcBef>
                <a:spcPts val="300"/>
              </a:spcBef>
              <a:buClr>
                <a:srgbClr val="008674"/>
              </a:buClr>
              <a:buFont typeface="Wingdings" charset="0"/>
              <a:buChar char="§"/>
              <a:defRPr/>
            </a:pPr>
            <a:r>
              <a:rPr lang="en-US" sz="2500" dirty="0">
                <a:solidFill>
                  <a:srgbClr val="595959"/>
                </a:solidFill>
                <a:ea typeface="ＭＳ Ｐゴシック" charset="0"/>
              </a:rPr>
              <a:t>Long projects with big budgets and large batches of work</a:t>
            </a:r>
            <a:r>
              <a:rPr lang="en-US" sz="2400" dirty="0">
                <a:solidFill>
                  <a:srgbClr val="595959"/>
                </a:solidFill>
                <a:ea typeface="ＭＳ Ｐゴシック" charset="0"/>
              </a:rPr>
              <a:t> </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Failure is slow; it takes time and a lot of money to see problems</a:t>
            </a:r>
          </a:p>
          <a:p>
            <a:pPr marL="739775" lvl="1" indent="-284163" eaLnBrk="1" hangingPunct="1">
              <a:spcBef>
                <a:spcPts val="300"/>
              </a:spcBef>
              <a:buClr>
                <a:srgbClr val="008674"/>
              </a:buClr>
              <a:buFont typeface=".HelveticaNeueDeskInterface-Reg" charset="0"/>
              <a:buNone/>
              <a:defRPr/>
            </a:pPr>
            <a:r>
              <a:rPr lang="en-PH" sz="2000" dirty="0">
                <a:solidFill>
                  <a:srgbClr val="595959"/>
                </a:solidFill>
                <a:ea typeface="ＭＳ Ｐゴシック" charset="0"/>
              </a:rPr>
              <a:t>- </a:t>
            </a:r>
            <a:r>
              <a:rPr lang="en-US" sz="2000" dirty="0">
                <a:solidFill>
                  <a:srgbClr val="595959"/>
                </a:solidFill>
                <a:ea typeface="ＭＳ Ｐゴシック" charset="0"/>
              </a:rPr>
              <a:t>Value is slow; measured returns often take years</a:t>
            </a:r>
          </a:p>
        </p:txBody>
      </p:sp>
      <p:grpSp>
        <p:nvGrpSpPr>
          <p:cNvPr id="12293" name="Group 5"/>
          <p:cNvGrpSpPr>
            <a:grpSpLocks/>
          </p:cNvGrpSpPr>
          <p:nvPr/>
        </p:nvGrpSpPr>
        <p:grpSpPr bwMode="auto">
          <a:xfrm>
            <a:off x="387350" y="998538"/>
            <a:ext cx="8391525" cy="579437"/>
            <a:chOff x="0" y="0"/>
            <a:chExt cx="13215" cy="912"/>
          </a:xfrm>
        </p:grpSpPr>
        <p:sp>
          <p:nvSpPr>
            <p:cNvPr id="12294" name="Chevron 8"/>
            <p:cNvSpPr>
              <a:spLocks noChangeArrowheads="1"/>
            </p:cNvSpPr>
            <p:nvPr/>
          </p:nvSpPr>
          <p:spPr bwMode="auto">
            <a:xfrm>
              <a:off x="10335"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ACCEPTANCE</a:t>
              </a:r>
            </a:p>
          </p:txBody>
        </p:sp>
        <p:sp>
          <p:nvSpPr>
            <p:cNvPr id="12295" name="Chevron 6"/>
            <p:cNvSpPr>
              <a:spLocks noChangeArrowheads="1"/>
            </p:cNvSpPr>
            <p:nvPr/>
          </p:nvSpPr>
          <p:spPr bwMode="auto">
            <a:xfrm>
              <a:off x="5173"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MIGRATION</a:t>
              </a:r>
            </a:p>
          </p:txBody>
        </p:sp>
        <p:sp>
          <p:nvSpPr>
            <p:cNvPr id="12296" name="Chevron 7"/>
            <p:cNvSpPr>
              <a:spLocks noChangeArrowheads="1"/>
            </p:cNvSpPr>
            <p:nvPr/>
          </p:nvSpPr>
          <p:spPr bwMode="auto">
            <a:xfrm>
              <a:off x="7760"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TESTING</a:t>
              </a:r>
            </a:p>
          </p:txBody>
        </p:sp>
        <p:sp>
          <p:nvSpPr>
            <p:cNvPr id="12297" name="Chevron 5"/>
            <p:cNvSpPr>
              <a:spLocks noChangeArrowheads="1"/>
            </p:cNvSpPr>
            <p:nvPr/>
          </p:nvSpPr>
          <p:spPr bwMode="auto">
            <a:xfrm>
              <a:off x="0"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b="1">
                  <a:solidFill>
                    <a:srgbClr val="FFFFFF"/>
                  </a:solidFill>
                  <a:latin typeface="Calibri" charset="0"/>
                  <a:ea typeface="ＭＳ Ｐゴシック" charset="0"/>
                  <a:cs typeface="Arial" charset="0"/>
                  <a:sym typeface="Calibri" charset="0"/>
                </a:rPr>
                <a:t>PORTFOLIO </a:t>
              </a:r>
            </a:p>
            <a:p>
              <a:pPr algn="ctr">
                <a:defRPr/>
              </a:pPr>
              <a:r>
                <a:rPr lang="en-US" b="1">
                  <a:solidFill>
                    <a:srgbClr val="FFFFFF"/>
                  </a:solidFill>
                  <a:latin typeface="Calibri" charset="0"/>
                  <a:ea typeface="ＭＳ Ｐゴシック" charset="0"/>
                  <a:cs typeface="Arial" charset="0"/>
                  <a:sym typeface="Calibri" charset="0"/>
                </a:rPr>
                <a:t>ANALYSIS</a:t>
              </a:r>
              <a:endParaRPr lang="en-US">
                <a:ea typeface="ＭＳ Ｐゴシック" charset="0"/>
                <a:cs typeface="Arial" charset="0"/>
              </a:endParaRPr>
            </a:p>
          </p:txBody>
        </p:sp>
        <p:sp>
          <p:nvSpPr>
            <p:cNvPr id="12298" name="Chevron 5"/>
            <p:cNvSpPr>
              <a:spLocks noChangeArrowheads="1"/>
            </p:cNvSpPr>
            <p:nvPr/>
          </p:nvSpPr>
          <p:spPr bwMode="auto">
            <a:xfrm>
              <a:off x="2583"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DESIGN</a:t>
              </a:r>
            </a:p>
          </p:txBody>
        </p:sp>
      </p:grpSp>
    </p:spTree>
    <p:extLst>
      <p:ext uri="{BB962C8B-B14F-4D97-AF65-F5344CB8AC3E}">
        <p14:creationId xmlns:p14="http://schemas.microsoft.com/office/powerpoint/2010/main" val="288292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2000"/>
                                        <p:tgtEl>
                                          <p:spTgt spid="122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92"/>
                                        </p:tgtEl>
                                        <p:attrNameLst>
                                          <p:attrName>style.visibility</p:attrName>
                                        </p:attrNameLst>
                                      </p:cBhvr>
                                      <p:to>
                                        <p:strVal val="visible"/>
                                      </p:to>
                                    </p:set>
                                    <p:animEffect transition="in" filter="fade">
                                      <p:cBhvr>
                                        <p:cTn id="10" dur="2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autoUpdateAnimBg="0"/>
      <p:bldP spid="12292" grpId="0" bldLvl="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Shape 3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2531" name="Title 2"/>
          <p:cNvSpPr>
            <a:spLocks noGrp="1" noChangeArrowheads="1"/>
          </p:cNvSpPr>
          <p:nvPr>
            <p:ph type="title" idx="4294967295"/>
          </p:nvPr>
        </p:nvSpPr>
        <p:spPr bwMode="auto">
          <a:xfrm>
            <a:off x="107950" y="169863"/>
            <a:ext cx="90360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Replatforming to Spring Boot</a:t>
            </a:r>
          </a:p>
        </p:txBody>
      </p:sp>
      <p:sp>
        <p:nvSpPr>
          <p:cNvPr id="22532" name="Text Placeholder 3"/>
          <p:cNvSpPr>
            <a:spLocks noGrp="1" noChangeArrowheads="1"/>
          </p:cNvSpPr>
          <p:nvPr/>
        </p:nvSpPr>
        <p:spPr bwMode="auto">
          <a:xfrm>
            <a:off x="2663825" y="914400"/>
            <a:ext cx="6256338" cy="353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Introduce Spring Boot Dependencies</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Introduce Cloud Profile that can read configuration settings from VCAP_SERVICES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Application should be able to run on PCF and on standalone Tomcat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Modify the spring boot packaging to use executable jar/war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Profile Cleanup - A separate profile for every environment / easy and clean </a:t>
            </a:r>
          </a:p>
          <a:p>
            <a:pPr marL="214313" indent="-158750" eaLnBrk="1" hangingPunct="1">
              <a:buClr>
                <a:srgbClr val="474747"/>
              </a:buClr>
              <a:buSzPct val="100000"/>
              <a:buFontTx/>
              <a:buChar char="●"/>
              <a:defRPr/>
            </a:pPr>
            <a:r>
              <a:rPr lang="en-PH" sz="2000">
                <a:solidFill>
                  <a:srgbClr val="474747"/>
                </a:solidFill>
                <a:ea typeface="ＭＳ Ｐゴシック" charset="0"/>
              </a:rPr>
              <a:t> </a:t>
            </a:r>
            <a:r>
              <a:rPr lang="en-US" sz="2000">
                <a:solidFill>
                  <a:srgbClr val="474747"/>
                </a:solidFill>
                <a:ea typeface="ＭＳ Ｐゴシック" charset="0"/>
              </a:rPr>
              <a:t>Tune your CI / CD pipeline to take full advantage of Spring Boot </a:t>
            </a:r>
          </a:p>
          <a:p>
            <a:pPr marL="214313" indent="-158750" eaLnBrk="1" hangingPunct="1">
              <a:buClr>
                <a:srgbClr val="474747"/>
              </a:buClr>
              <a:buSzPct val="100000"/>
              <a:buFontTx/>
              <a:buChar char="●"/>
              <a:defRPr/>
            </a:pPr>
            <a:endParaRPr lang="en-US" sz="2000">
              <a:solidFill>
                <a:srgbClr val="474747"/>
              </a:solidFill>
              <a:ea typeface="ＭＳ Ｐゴシック" charset="0"/>
            </a:endParaRPr>
          </a:p>
        </p:txBody>
      </p:sp>
      <p:pic>
        <p:nvPicPr>
          <p:cNvPr id="22533" name="Picture 5" descr="C:\Users\sdunn\Documents\Pivotal\brand\logo\project icons\spring-bo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422400"/>
            <a:ext cx="2555875" cy="255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79702713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fade">
                                      <p:cBhvr>
                                        <p:cTn id="7" dur="2000"/>
                                        <p:tgtEl>
                                          <p:spTgt spid="22531"/>
                                        </p:tgtEl>
                                      </p:cBhvr>
                                    </p:animEffect>
                                  </p:childTnLst>
                                </p:cTn>
                              </p:par>
                              <p:par>
                                <p:cTn id="8" presetID="10" presetClass="entr" presetSubtype="0"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fade">
                                      <p:cBhvr>
                                        <p:cTn id="10" dur="20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3555" name="Title 4"/>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dirty="0" err="1" smtClean="0">
                <a:solidFill>
                  <a:srgbClr val="00A689"/>
                </a:solidFill>
                <a:cs typeface="+mj-cs"/>
              </a:rPr>
              <a:t>Replatforming</a:t>
            </a:r>
            <a:r>
              <a:rPr lang="en-US" sz="2800" b="1" dirty="0" smtClean="0">
                <a:solidFill>
                  <a:srgbClr val="00A689"/>
                </a:solidFill>
                <a:cs typeface="+mj-cs"/>
              </a:rPr>
              <a:t> .NET Applications</a:t>
            </a:r>
          </a:p>
        </p:txBody>
      </p:sp>
      <p:sp>
        <p:nvSpPr>
          <p:cNvPr id="23556" name="Rectangle 1"/>
          <p:cNvSpPr>
            <a:spLocks noChangeArrowheads="1"/>
          </p:cNvSpPr>
          <p:nvPr/>
        </p:nvSpPr>
        <p:spPr bwMode="auto">
          <a:xfrm>
            <a:off x="1262063" y="4595813"/>
            <a:ext cx="6753225"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US" sz="1100">
                <a:ea typeface="ＭＳ Ｐゴシック" charset="0"/>
                <a:cs typeface="Arial" charset="0"/>
              </a:rPr>
              <a:t>More Information: http://cloud.rohitkelapure.com/2016/06/replatforming-net-applications-to-cloud.html</a:t>
            </a:r>
          </a:p>
        </p:txBody>
      </p:sp>
      <p:sp>
        <p:nvSpPr>
          <p:cNvPr id="23557" name="Rectangle 5"/>
          <p:cNvSpPr>
            <a:spLocks noChangeArrowheads="1"/>
          </p:cNvSpPr>
          <p:nvPr/>
        </p:nvSpPr>
        <p:spPr bwMode="auto">
          <a:xfrm>
            <a:off x="1968500" y="1019175"/>
            <a:ext cx="627063" cy="485775"/>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Console</a:t>
            </a:r>
          </a:p>
          <a:p>
            <a:pPr>
              <a:defRPr/>
            </a:pPr>
            <a:r>
              <a:rPr lang="en-PH" sz="800" b="1"/>
              <a:t>Windows</a:t>
            </a:r>
          </a:p>
          <a:p>
            <a:pPr>
              <a:defRPr/>
            </a:pPr>
            <a:r>
              <a:rPr lang="en-PH" sz="800" b="1"/>
              <a:t>Service</a:t>
            </a:r>
            <a:endParaRPr lang="en-US" altLang="en-US" sz="800" b="1"/>
          </a:p>
        </p:txBody>
      </p:sp>
      <p:sp>
        <p:nvSpPr>
          <p:cNvPr id="23558" name="Rectangle 6"/>
          <p:cNvSpPr>
            <a:spLocks noChangeArrowheads="1"/>
          </p:cNvSpPr>
          <p:nvPr/>
        </p:nvSpPr>
        <p:spPr bwMode="auto">
          <a:xfrm>
            <a:off x="1949450" y="1822450"/>
            <a:ext cx="646113" cy="412750"/>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defRPr/>
            </a:pPr>
            <a:r>
              <a:rPr lang="en-PH" sz="800" b="1" dirty="0"/>
              <a:t>ASP.NET</a:t>
            </a:r>
          </a:p>
        </p:txBody>
      </p:sp>
      <p:sp>
        <p:nvSpPr>
          <p:cNvPr id="23559" name="Rectangle 7"/>
          <p:cNvSpPr>
            <a:spLocks noChangeArrowheads="1"/>
          </p:cNvSpPr>
          <p:nvPr/>
        </p:nvSpPr>
        <p:spPr bwMode="auto">
          <a:xfrm>
            <a:off x="1949450" y="2606675"/>
            <a:ext cx="646113" cy="441325"/>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dirty="0"/>
              <a:t>ASP.NET</a:t>
            </a:r>
          </a:p>
          <a:p>
            <a:pPr>
              <a:defRPr/>
            </a:pPr>
            <a:r>
              <a:rPr lang="en-PH" sz="800" b="1" dirty="0"/>
              <a:t>MVC</a:t>
            </a:r>
            <a:endParaRPr lang="en-US" altLang="en-US" sz="800" b="1" dirty="0"/>
          </a:p>
        </p:txBody>
      </p:sp>
      <p:sp>
        <p:nvSpPr>
          <p:cNvPr id="23560" name="Rectangle 8"/>
          <p:cNvSpPr>
            <a:spLocks noChangeArrowheads="1"/>
          </p:cNvSpPr>
          <p:nvPr/>
        </p:nvSpPr>
        <p:spPr bwMode="auto">
          <a:xfrm>
            <a:off x="1968500" y="3619500"/>
            <a:ext cx="646113" cy="608013"/>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Sharepoint</a:t>
            </a:r>
          </a:p>
          <a:p>
            <a:pPr>
              <a:defRPr/>
            </a:pPr>
            <a:r>
              <a:rPr lang="en-PH" sz="800" b="1"/>
              <a:t>Biztalk</a:t>
            </a:r>
          </a:p>
          <a:p>
            <a:pPr>
              <a:defRPr/>
            </a:pPr>
            <a:r>
              <a:rPr lang="en-PH" sz="800" b="1"/>
              <a:t>Dynamics</a:t>
            </a:r>
          </a:p>
          <a:p>
            <a:pPr>
              <a:defRPr/>
            </a:pPr>
            <a:r>
              <a:rPr lang="en-PH" sz="800" b="1"/>
              <a:t>etc...</a:t>
            </a:r>
            <a:endParaRPr lang="en-US" altLang="en-US" sz="800" b="1"/>
          </a:p>
        </p:txBody>
      </p:sp>
      <p:sp>
        <p:nvSpPr>
          <p:cNvPr id="23561" name="Rectangle 9"/>
          <p:cNvSpPr>
            <a:spLocks noChangeArrowheads="1"/>
          </p:cNvSpPr>
          <p:nvPr/>
        </p:nvSpPr>
        <p:spPr bwMode="auto">
          <a:xfrm>
            <a:off x="3452813" y="1822450"/>
            <a:ext cx="604837" cy="484188"/>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dirty="0"/>
              <a:t>ASP.NET</a:t>
            </a:r>
          </a:p>
          <a:p>
            <a:pPr>
              <a:defRPr/>
            </a:pPr>
            <a:r>
              <a:rPr lang="en-PH" sz="800" b="1" dirty="0"/>
              <a:t>4.5+</a:t>
            </a:r>
            <a:endParaRPr lang="en-US" altLang="en-US" sz="800" b="1" dirty="0"/>
          </a:p>
        </p:txBody>
      </p:sp>
      <p:sp>
        <p:nvSpPr>
          <p:cNvPr id="23562" name="Rectangle 10"/>
          <p:cNvSpPr>
            <a:spLocks noChangeArrowheads="1"/>
          </p:cNvSpPr>
          <p:nvPr/>
        </p:nvSpPr>
        <p:spPr bwMode="auto">
          <a:xfrm>
            <a:off x="3435350" y="2606675"/>
            <a:ext cx="603250" cy="484188"/>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defRPr/>
            </a:pPr>
            <a:r>
              <a:rPr lang="en-PH" sz="800" b="1"/>
              <a:t>MVC 3+</a:t>
            </a:r>
          </a:p>
        </p:txBody>
      </p:sp>
      <p:sp>
        <p:nvSpPr>
          <p:cNvPr id="23563" name="Rectangle 11"/>
          <p:cNvSpPr>
            <a:spLocks noChangeArrowheads="1"/>
          </p:cNvSpPr>
          <p:nvPr/>
        </p:nvSpPr>
        <p:spPr bwMode="auto">
          <a:xfrm>
            <a:off x="3443288" y="3725863"/>
            <a:ext cx="622300" cy="484187"/>
          </a:xfrm>
          <a:prstGeom prst="rect">
            <a:avLst/>
          </a:prstGeom>
          <a:solidFill>
            <a:srgbClr val="FF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800" b="1"/>
              <a:t>NO</a:t>
            </a:r>
            <a:endParaRPr lang="en-US" altLang="en-US" sz="800" b="1"/>
          </a:p>
        </p:txBody>
      </p:sp>
      <p:sp>
        <p:nvSpPr>
          <p:cNvPr id="23564" name="Rectangle 12"/>
          <p:cNvSpPr>
            <a:spLocks noChangeArrowheads="1"/>
          </p:cNvSpPr>
          <p:nvPr/>
        </p:nvSpPr>
        <p:spPr bwMode="auto">
          <a:xfrm>
            <a:off x="4900613" y="2235200"/>
            <a:ext cx="646112" cy="485775"/>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900" b="1"/>
              <a:t>uses</a:t>
            </a:r>
          </a:p>
          <a:p>
            <a:pPr>
              <a:defRPr/>
            </a:pPr>
            <a:r>
              <a:rPr lang="en-PH" sz="900" b="1">
                <a:ea typeface="ＭＳ Ｐゴシック" charset="0"/>
                <a:cs typeface="Arial" charset="0"/>
              </a:rPr>
              <a:t>GAC?</a:t>
            </a:r>
          </a:p>
        </p:txBody>
      </p:sp>
      <p:sp>
        <p:nvSpPr>
          <p:cNvPr id="23565" name="Rectangle 13"/>
          <p:cNvSpPr>
            <a:spLocks noChangeArrowheads="1"/>
          </p:cNvSpPr>
          <p:nvPr/>
        </p:nvSpPr>
        <p:spPr bwMode="auto">
          <a:xfrm>
            <a:off x="6002338" y="2209800"/>
            <a:ext cx="846137" cy="484188"/>
          </a:xfrm>
          <a:prstGeom prst="rect">
            <a:avLst/>
          </a:prstGeom>
          <a:solidFill>
            <a:srgbClr val="99CCFF"/>
          </a:solidFill>
          <a:ln w="12700"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defRPr/>
            </a:pPr>
            <a:r>
              <a:rPr lang="en-PH" sz="1000" b="1"/>
              <a:t>Diego</a:t>
            </a:r>
          </a:p>
        </p:txBody>
      </p:sp>
      <p:sp>
        <p:nvSpPr>
          <p:cNvPr id="23566" name="Line 14"/>
          <p:cNvSpPr>
            <a:spLocks noChangeShapeType="1"/>
          </p:cNvSpPr>
          <p:nvPr/>
        </p:nvSpPr>
        <p:spPr bwMode="auto">
          <a:xfrm>
            <a:off x="1770063" y="1279525"/>
            <a:ext cx="1587" cy="3078163"/>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67" name="Line 15"/>
          <p:cNvSpPr>
            <a:spLocks noChangeShapeType="1"/>
          </p:cNvSpPr>
          <p:nvPr/>
        </p:nvSpPr>
        <p:spPr bwMode="auto">
          <a:xfrm flipH="1" flipV="1">
            <a:off x="1770063" y="4356100"/>
            <a:ext cx="5276850" cy="0"/>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68" name="Line 16"/>
          <p:cNvSpPr>
            <a:spLocks noChangeShapeType="1"/>
          </p:cNvSpPr>
          <p:nvPr/>
        </p:nvSpPr>
        <p:spPr bwMode="auto">
          <a:xfrm>
            <a:off x="7046913" y="1690688"/>
            <a:ext cx="0" cy="2665412"/>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69" name="Line 17"/>
          <p:cNvSpPr>
            <a:spLocks noChangeShapeType="1"/>
          </p:cNvSpPr>
          <p:nvPr/>
        </p:nvSpPr>
        <p:spPr bwMode="auto">
          <a:xfrm flipH="1" flipV="1">
            <a:off x="3619500" y="1690688"/>
            <a:ext cx="3427413" cy="0"/>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0" name="Line 18"/>
          <p:cNvSpPr>
            <a:spLocks noChangeShapeType="1"/>
          </p:cNvSpPr>
          <p:nvPr/>
        </p:nvSpPr>
        <p:spPr bwMode="auto">
          <a:xfrm>
            <a:off x="3619500" y="1690688"/>
            <a:ext cx="0" cy="136525"/>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1" name="Line 19"/>
          <p:cNvSpPr>
            <a:spLocks noChangeShapeType="1"/>
          </p:cNvSpPr>
          <p:nvPr/>
        </p:nvSpPr>
        <p:spPr bwMode="auto">
          <a:xfrm flipH="1" flipV="1">
            <a:off x="4065588" y="2041525"/>
            <a:ext cx="1255712" cy="6350"/>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2" name="Line 20"/>
          <p:cNvSpPr>
            <a:spLocks noChangeShapeType="1"/>
          </p:cNvSpPr>
          <p:nvPr/>
        </p:nvSpPr>
        <p:spPr bwMode="auto">
          <a:xfrm flipH="1">
            <a:off x="1770063" y="1277938"/>
            <a:ext cx="179387" cy="1587"/>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3" name="Line 21"/>
          <p:cNvSpPr>
            <a:spLocks noChangeShapeType="1"/>
          </p:cNvSpPr>
          <p:nvPr/>
        </p:nvSpPr>
        <p:spPr bwMode="auto">
          <a:xfrm>
            <a:off x="5203825" y="2720975"/>
            <a:ext cx="1588" cy="1185863"/>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4" name="Line 22"/>
          <p:cNvSpPr>
            <a:spLocks noChangeShapeType="1"/>
          </p:cNvSpPr>
          <p:nvPr/>
        </p:nvSpPr>
        <p:spPr bwMode="auto">
          <a:xfrm flipH="1">
            <a:off x="4057650" y="2871788"/>
            <a:ext cx="411163" cy="7937"/>
          </a:xfrm>
          <a:prstGeom prst="line">
            <a:avLst/>
          </a:prstGeom>
          <a:noFill/>
          <a:ln w="15875" cap="flat" cmpd="sng">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5" name="Line 23"/>
          <p:cNvSpPr>
            <a:spLocks noChangeShapeType="1"/>
          </p:cNvSpPr>
          <p:nvPr/>
        </p:nvSpPr>
        <p:spPr bwMode="auto">
          <a:xfrm flipH="1">
            <a:off x="4468813" y="2489200"/>
            <a:ext cx="0" cy="382588"/>
          </a:xfrm>
          <a:prstGeom prst="line">
            <a:avLst/>
          </a:prstGeom>
          <a:noFill/>
          <a:ln w="15875" cap="flat"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6" name="Arrow 643"/>
          <p:cNvSpPr>
            <a:spLocks noChangeShapeType="1"/>
          </p:cNvSpPr>
          <p:nvPr/>
        </p:nvSpPr>
        <p:spPr bwMode="auto">
          <a:xfrm>
            <a:off x="2595563" y="2038350"/>
            <a:ext cx="820737" cy="6350"/>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7" name="Arrow 643"/>
          <p:cNvSpPr>
            <a:spLocks noChangeShapeType="1"/>
          </p:cNvSpPr>
          <p:nvPr/>
        </p:nvSpPr>
        <p:spPr bwMode="auto">
          <a:xfrm>
            <a:off x="2595563" y="2865438"/>
            <a:ext cx="820737" cy="6350"/>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8" name="Arrow 643"/>
          <p:cNvSpPr>
            <a:spLocks noChangeShapeType="1"/>
          </p:cNvSpPr>
          <p:nvPr/>
        </p:nvSpPr>
        <p:spPr bwMode="auto">
          <a:xfrm>
            <a:off x="2603500" y="3906838"/>
            <a:ext cx="820738" cy="6350"/>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79" name="Arrow 643"/>
          <p:cNvSpPr>
            <a:spLocks noChangeShapeType="1"/>
          </p:cNvSpPr>
          <p:nvPr/>
        </p:nvSpPr>
        <p:spPr bwMode="auto">
          <a:xfrm>
            <a:off x="4468813" y="2489200"/>
            <a:ext cx="433387" cy="0"/>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0" name="Arrow 643"/>
          <p:cNvSpPr>
            <a:spLocks noChangeShapeType="1"/>
          </p:cNvSpPr>
          <p:nvPr/>
        </p:nvSpPr>
        <p:spPr bwMode="auto">
          <a:xfrm>
            <a:off x="5546725" y="2489200"/>
            <a:ext cx="411163" cy="7938"/>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1" name="Arrow 643"/>
          <p:cNvSpPr>
            <a:spLocks noChangeShapeType="1"/>
          </p:cNvSpPr>
          <p:nvPr/>
        </p:nvSpPr>
        <p:spPr bwMode="auto">
          <a:xfrm flipH="1">
            <a:off x="5321300" y="2038350"/>
            <a:ext cx="0" cy="198438"/>
          </a:xfrm>
          <a:prstGeom prst="line">
            <a:avLst/>
          </a:prstGeom>
          <a:noFill/>
          <a:ln w="19050" cap="flat" cmpd="sng">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2" name="Arrow 643"/>
          <p:cNvSpPr>
            <a:spLocks noChangeShapeType="1"/>
          </p:cNvSpPr>
          <p:nvPr/>
        </p:nvSpPr>
        <p:spPr bwMode="auto">
          <a:xfrm>
            <a:off x="3762375" y="3090863"/>
            <a:ext cx="14288" cy="635000"/>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3" name="Arrow 643"/>
          <p:cNvSpPr>
            <a:spLocks noChangeShapeType="1"/>
          </p:cNvSpPr>
          <p:nvPr/>
        </p:nvSpPr>
        <p:spPr bwMode="auto">
          <a:xfrm flipV="1">
            <a:off x="3762375" y="4210050"/>
            <a:ext cx="1588" cy="146050"/>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584" name="Arrow 654"/>
          <p:cNvSpPr>
            <a:spLocks noChangeShapeType="1"/>
          </p:cNvSpPr>
          <p:nvPr/>
        </p:nvSpPr>
        <p:spPr bwMode="auto">
          <a:xfrm flipH="1">
            <a:off x="4056063" y="3914775"/>
            <a:ext cx="1157287" cy="1588"/>
          </a:xfrm>
          <a:prstGeom prst="line">
            <a:avLst/>
          </a:prstGeom>
          <a:noFill/>
          <a:ln w="19050" cap="flat"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609" name="Text Box 33"/>
          <p:cNvSpPr txBox="1">
            <a:spLocks noChangeArrowheads="1"/>
          </p:cNvSpPr>
          <p:nvPr/>
        </p:nvSpPr>
        <p:spPr bwMode="auto">
          <a:xfrm>
            <a:off x="1487488" y="2693988"/>
            <a:ext cx="3540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r>
              <a:rPr lang="en-PH" sz="800" b="1"/>
              <a:t>No</a:t>
            </a:r>
          </a:p>
        </p:txBody>
      </p:sp>
      <p:sp>
        <p:nvSpPr>
          <p:cNvPr id="23586" name="Text Box 34"/>
          <p:cNvSpPr txBox="1">
            <a:spLocks noChangeArrowheads="1"/>
          </p:cNvSpPr>
          <p:nvPr/>
        </p:nvSpPr>
        <p:spPr bwMode="auto">
          <a:xfrm>
            <a:off x="3762375" y="3260725"/>
            <a:ext cx="355600"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No</a:t>
            </a:r>
          </a:p>
        </p:txBody>
      </p:sp>
      <p:sp>
        <p:nvSpPr>
          <p:cNvPr id="23587" name="Text Box 35"/>
          <p:cNvSpPr txBox="1">
            <a:spLocks noChangeArrowheads="1"/>
          </p:cNvSpPr>
          <p:nvPr/>
        </p:nvSpPr>
        <p:spPr bwMode="auto">
          <a:xfrm>
            <a:off x="5648325" y="2276475"/>
            <a:ext cx="354013"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No</a:t>
            </a:r>
          </a:p>
        </p:txBody>
      </p:sp>
      <p:sp>
        <p:nvSpPr>
          <p:cNvPr id="23588" name="Text Box 36"/>
          <p:cNvSpPr txBox="1">
            <a:spLocks noChangeArrowheads="1"/>
          </p:cNvSpPr>
          <p:nvPr/>
        </p:nvSpPr>
        <p:spPr bwMode="auto">
          <a:xfrm>
            <a:off x="4967288" y="1495425"/>
            <a:ext cx="354012"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No</a:t>
            </a:r>
          </a:p>
        </p:txBody>
      </p:sp>
      <p:sp>
        <p:nvSpPr>
          <p:cNvPr id="23589" name="Text Box 37"/>
          <p:cNvSpPr txBox="1">
            <a:spLocks noChangeArrowheads="1"/>
          </p:cNvSpPr>
          <p:nvPr/>
        </p:nvSpPr>
        <p:spPr bwMode="auto">
          <a:xfrm>
            <a:off x="5222875" y="3140075"/>
            <a:ext cx="425450"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uses</a:t>
            </a:r>
          </a:p>
          <a:p>
            <a:pPr>
              <a:defRPr/>
            </a:pPr>
            <a:r>
              <a:rPr lang="en-PH" sz="800" b="1"/>
              <a:t>GAC</a:t>
            </a:r>
          </a:p>
        </p:txBody>
      </p:sp>
      <p:sp>
        <p:nvSpPr>
          <p:cNvPr id="23590" name="Text Box 38"/>
          <p:cNvSpPr txBox="1">
            <a:spLocks noChangeArrowheads="1"/>
          </p:cNvSpPr>
          <p:nvPr/>
        </p:nvSpPr>
        <p:spPr bwMode="auto">
          <a:xfrm>
            <a:off x="4468813" y="2693988"/>
            <a:ext cx="425450"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yes</a:t>
            </a:r>
            <a:endParaRPr lang="en-PH">
              <a:ea typeface="ＭＳ Ｐゴシック" charset="0"/>
              <a:cs typeface="Arial" charset="0"/>
            </a:endParaRPr>
          </a:p>
        </p:txBody>
      </p:sp>
      <p:sp>
        <p:nvSpPr>
          <p:cNvPr id="23591" name="Text Box 39"/>
          <p:cNvSpPr txBox="1">
            <a:spLocks noChangeArrowheads="1"/>
          </p:cNvSpPr>
          <p:nvPr/>
        </p:nvSpPr>
        <p:spPr bwMode="auto">
          <a:xfrm>
            <a:off x="4468813" y="1822450"/>
            <a:ext cx="425450"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defRPr/>
            </a:pPr>
            <a:r>
              <a:rPr lang="en-PH" sz="800" b="1"/>
              <a:t>yes</a:t>
            </a:r>
            <a:endParaRPr lang="en-PH">
              <a:ea typeface="ＭＳ Ｐゴシック" charset="0"/>
              <a:cs typeface="Arial" charset="0"/>
            </a:endParaRPr>
          </a:p>
        </p:txBody>
      </p:sp>
    </p:spTree>
    <p:extLst>
      <p:ext uri="{BB962C8B-B14F-4D97-AF65-F5344CB8AC3E}">
        <p14:creationId xmlns:p14="http://schemas.microsoft.com/office/powerpoint/2010/main" val="236218601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fade">
                                      <p:cBhvr>
                                        <p:cTn id="7" dur="2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6627"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Generic Bounded Context Refactoring Recipe</a:t>
            </a:r>
          </a:p>
        </p:txBody>
      </p:sp>
      <p:grpSp>
        <p:nvGrpSpPr>
          <p:cNvPr id="27652" name="Group 4"/>
          <p:cNvGrpSpPr>
            <a:grpSpLocks/>
          </p:cNvGrpSpPr>
          <p:nvPr/>
        </p:nvGrpSpPr>
        <p:grpSpPr bwMode="auto">
          <a:xfrm>
            <a:off x="304800" y="912813"/>
            <a:ext cx="8699500" cy="3767137"/>
            <a:chOff x="0" y="0"/>
            <a:chExt cx="13385" cy="6214"/>
          </a:xfrm>
        </p:grpSpPr>
        <p:sp>
          <p:nvSpPr>
            <p:cNvPr id="2" name="Rectangle 4"/>
            <p:cNvSpPr>
              <a:spLocks noChangeArrowheads="1"/>
            </p:cNvSpPr>
            <p:nvPr/>
          </p:nvSpPr>
          <p:spPr bwMode="auto">
            <a:xfrm>
              <a:off x="15" y="0"/>
              <a:ext cx="13370" cy="6214"/>
            </a:xfrm>
            <a:prstGeom prst="rect">
              <a:avLst/>
            </a:prstGeom>
            <a:gradFill rotWithShape="0">
              <a:gsLst>
                <a:gs pos="0">
                  <a:srgbClr val="DDDDDD"/>
                </a:gs>
                <a:gs pos="100000">
                  <a:schemeClr val="bg1">
                    <a:alpha val="95999"/>
                  </a:schemeClr>
                </a:gs>
              </a:gsLst>
              <a:lin ang="0" scaled="1"/>
            </a:gra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lstStyle/>
            <a:p>
              <a:pPr marL="0" lvl="1">
                <a:lnSpc>
                  <a:spcPct val="110000"/>
                </a:lnSpc>
                <a:defRPr/>
              </a:pPr>
              <a:endParaRPr lang="en-US" sz="1200">
                <a:solidFill>
                  <a:srgbClr val="4D4D4D"/>
                </a:solidFill>
                <a:ea typeface="ＭＳ Ｐゴシック" charset="0"/>
                <a:cs typeface="Arial" charset="0"/>
              </a:endParaRPr>
            </a:p>
          </p:txBody>
        </p:sp>
        <p:sp>
          <p:nvSpPr>
            <p:cNvPr id="26630" name="Rectangle 5"/>
            <p:cNvSpPr>
              <a:spLocks noChangeArrowheads="1"/>
            </p:cNvSpPr>
            <p:nvPr/>
          </p:nvSpPr>
          <p:spPr bwMode="auto">
            <a:xfrm rot="10800000">
              <a:off x="15" y="0"/>
              <a:ext cx="674" cy="6214"/>
            </a:xfrm>
            <a:prstGeom prst="rect">
              <a:avLst/>
            </a:prstGeom>
            <a:solidFill>
              <a:srgbClr val="01786E"/>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r>
                <a:rPr lang="en-US" sz="2600" b="1">
                  <a:solidFill>
                    <a:srgbClr val="FFFFFF"/>
                  </a:solidFill>
                  <a:latin typeface="Calibri" charset="0"/>
                  <a:ea typeface="ＭＳ Ｐゴシック" charset="0"/>
                  <a:cs typeface="Arial" charset="0"/>
                  <a:sym typeface="Calibri" charset="0"/>
                </a:rPr>
                <a:t>BENEF</a:t>
              </a:r>
              <a:r>
                <a:rPr lang="en-PH" sz="2600" b="1">
                  <a:solidFill>
                    <a:srgbClr val="FFFFFF"/>
                  </a:solidFill>
                  <a:latin typeface="Calibri" charset="0"/>
                  <a:ea typeface="ＭＳ Ｐゴシック" charset="0"/>
                  <a:cs typeface="Arial" charset="0"/>
                  <a:sym typeface="Calibri" charset="0"/>
                </a:rPr>
                <a:t>I</a:t>
              </a:r>
              <a:r>
                <a:rPr lang="en-US" sz="2600" b="1">
                  <a:solidFill>
                    <a:srgbClr val="FFFFFF"/>
                  </a:solidFill>
                  <a:latin typeface="Calibri" charset="0"/>
                  <a:ea typeface="ＭＳ Ｐゴシック" charset="0"/>
                  <a:cs typeface="Arial" charset="0"/>
                  <a:sym typeface="Calibri" charset="0"/>
                </a:rPr>
                <a:t>TS</a:t>
              </a:r>
            </a:p>
          </p:txBody>
        </p:sp>
        <p:sp>
          <p:nvSpPr>
            <p:cNvPr id="26631" name="Pentagon 6"/>
            <p:cNvSpPr>
              <a:spLocks noChangeArrowheads="1"/>
            </p:cNvSpPr>
            <p:nvPr/>
          </p:nvSpPr>
          <p:spPr bwMode="auto">
            <a:xfrm>
              <a:off x="620" y="5"/>
              <a:ext cx="469" cy="6209"/>
            </a:xfrm>
            <a:prstGeom prst="homePlate">
              <a:avLst>
                <a:gd name="adj" fmla="val 25000"/>
              </a:avLst>
            </a:prstGeom>
            <a:solidFill>
              <a:srgbClr val="01786E"/>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sp>
          <p:nvSpPr>
            <p:cNvPr id="26632" name="Content Placeholder 5"/>
            <p:cNvSpPr>
              <a:spLocks noChangeArrowheads="1"/>
            </p:cNvSpPr>
            <p:nvPr/>
          </p:nvSpPr>
          <p:spPr bwMode="auto">
            <a:xfrm>
              <a:off x="1092" y="89"/>
              <a:ext cx="12174" cy="6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marL="285750" indent="-285750" eaLnBrk="1" hangingPunct="1">
                <a:spcBef>
                  <a:spcPts val="300"/>
                </a:spcBef>
                <a:buClr>
                  <a:srgbClr val="008674"/>
                </a:buClr>
                <a:buFont typeface="Wingdings" charset="0"/>
                <a:buChar char="§"/>
                <a:defRPr/>
              </a:pPr>
              <a:endParaRPr lang="en-US">
                <a:ea typeface="ＭＳ Ｐゴシック" charset="0"/>
                <a:cs typeface="Arial" charset="0"/>
              </a:endParaRPr>
            </a:p>
          </p:txBody>
        </p:sp>
        <p:sp>
          <p:nvSpPr>
            <p:cNvPr id="26633" name="Rectangle 5"/>
            <p:cNvSpPr>
              <a:spLocks noChangeArrowheads="1"/>
            </p:cNvSpPr>
            <p:nvPr/>
          </p:nvSpPr>
          <p:spPr bwMode="auto">
            <a:xfrm rot="10800000">
              <a:off x="0" y="0"/>
              <a:ext cx="674" cy="6214"/>
            </a:xfrm>
            <a:prstGeom prst="rect">
              <a:avLst/>
            </a:prstGeom>
            <a:solidFill>
              <a:srgbClr val="008881"/>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vert="eaVert" lIns="90170" tIns="46990" rIns="90170" bIns="46990" anchor="ctr"/>
            <a:lstStyle/>
            <a:p>
              <a:pPr algn="ctr">
                <a:defRPr/>
              </a:pPr>
              <a:r>
                <a:rPr lang="en-US" sz="2300" b="1">
                  <a:solidFill>
                    <a:srgbClr val="FFFFFF"/>
                  </a:solidFill>
                  <a:latin typeface="Calibri" charset="0"/>
                  <a:ea typeface="ＭＳ Ｐゴシック" charset="0"/>
                  <a:cs typeface="Arial" charset="0"/>
                  <a:sym typeface="Calibri" charset="0"/>
                </a:rPr>
                <a:t>BOOT + HEX </a:t>
              </a:r>
              <a:r>
                <a:rPr lang="en-PH" sz="2300" b="1">
                  <a:solidFill>
                    <a:srgbClr val="FFFFFF"/>
                  </a:solidFill>
                  <a:latin typeface="Calibri" charset="0"/>
                  <a:ea typeface="ＭＳ Ｐゴシック" charset="0"/>
                  <a:cs typeface="Arial" charset="0"/>
                  <a:sym typeface="Calibri" charset="0"/>
                </a:rPr>
                <a:t>A</a:t>
              </a:r>
              <a:r>
                <a:rPr lang="en-US" sz="2300" b="1">
                  <a:solidFill>
                    <a:srgbClr val="FFFFFF"/>
                  </a:solidFill>
                  <a:latin typeface="Calibri" charset="0"/>
                  <a:ea typeface="ＭＳ Ｐゴシック" charset="0"/>
                  <a:cs typeface="Arial" charset="0"/>
                  <a:sym typeface="Calibri" charset="0"/>
                </a:rPr>
                <a:t>RCHITECTURE</a:t>
              </a:r>
            </a:p>
          </p:txBody>
        </p:sp>
        <p:sp>
          <p:nvSpPr>
            <p:cNvPr id="26634" name="Pentagon 6"/>
            <p:cNvSpPr>
              <a:spLocks noChangeArrowheads="1"/>
            </p:cNvSpPr>
            <p:nvPr/>
          </p:nvSpPr>
          <p:spPr bwMode="auto">
            <a:xfrm>
              <a:off x="620" y="0"/>
              <a:ext cx="469" cy="6209"/>
            </a:xfrm>
            <a:prstGeom prst="homePlate">
              <a:avLst>
                <a:gd name="adj" fmla="val 25000"/>
              </a:avLst>
            </a:prstGeom>
            <a:solidFill>
              <a:srgbClr val="008881"/>
            </a:solidFill>
            <a:ln>
              <a:noFill/>
            </a:ln>
            <a:effectLst/>
            <a:extLs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endParaRPr lang="en-US" sz="1200" b="1">
                <a:solidFill>
                  <a:srgbClr val="FFFFFF"/>
                </a:solidFill>
                <a:latin typeface="Calibri" charset="0"/>
                <a:ea typeface="ＭＳ Ｐゴシック" charset="0"/>
                <a:cs typeface="Arial" charset="0"/>
                <a:sym typeface="Calibri" charset="0"/>
              </a:endParaRPr>
            </a:p>
          </p:txBody>
        </p:sp>
      </p:grpSp>
      <p:sp>
        <p:nvSpPr>
          <p:cNvPr id="27653" name="Text Box 11"/>
          <p:cNvSpPr txBox="1">
            <a:spLocks noChangeArrowheads="1"/>
          </p:cNvSpPr>
          <p:nvPr/>
        </p:nvSpPr>
        <p:spPr bwMode="auto">
          <a:xfrm>
            <a:off x="1135063" y="912813"/>
            <a:ext cx="6716712"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nSpc>
                <a:spcPct val="120000"/>
              </a:lnSpc>
            </a:pPr>
            <a:endParaRPr lang="en-US" sz="1200" b="1" i="1">
              <a:solidFill>
                <a:srgbClr val="595959"/>
              </a:solidFill>
              <a:ea typeface="ＭＳ Ｐゴシック" charset="0"/>
              <a:cs typeface="ＭＳ Ｐゴシック" charset="0"/>
            </a:endParaRP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Search for all the call sites into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Analyze the current interfaces exposed by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the required ports for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Analyze external dependencies used by the bounded contexts</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the required adapters for the bounded context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Analyze how the bounded context will stay in sync with the rest of the system</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what domain events the bounded context will emit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Define what events the bounded context will listen for</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Copy and paste the code from the old project s</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Create a new spring boot project for hosting the refactored code</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Add the newly configured project to the CI / CD Pipeline</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Write unit and integration tests</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Cut and paste code and refactor it</a:t>
            </a:r>
          </a:p>
          <a:p>
            <a:pPr>
              <a:lnSpc>
                <a:spcPct val="120000"/>
              </a:lnSpc>
              <a:buClr>
                <a:srgbClr val="008881"/>
              </a:buClr>
              <a:buSzPct val="100000"/>
              <a:buFont typeface="Wingdings" charset="0"/>
              <a:buChar char="n"/>
            </a:pPr>
            <a:r>
              <a:rPr lang="en-PH" sz="1200" b="1" i="1">
                <a:solidFill>
                  <a:srgbClr val="595959"/>
                </a:solidFill>
                <a:ea typeface="ＭＳ Ｐゴシック" charset="0"/>
                <a:cs typeface="ＭＳ Ｐゴシック" charset="0"/>
              </a:rPr>
              <a:t> </a:t>
            </a:r>
            <a:r>
              <a:rPr lang="en-US" sz="1200" b="1" i="1">
                <a:solidFill>
                  <a:srgbClr val="595959"/>
                </a:solidFill>
                <a:ea typeface="ＭＳ Ｐゴシック" charset="0"/>
                <a:cs typeface="ＭＳ Ｐゴシック" charset="0"/>
              </a:rPr>
              <a:t>Iterate until done</a:t>
            </a:r>
            <a:endParaRPr lang="en-US">
              <a:ea typeface="ＭＳ Ｐゴシック" charset="0"/>
              <a:cs typeface="ＭＳ Ｐゴシック" charset="0"/>
            </a:endParaRPr>
          </a:p>
          <a:p>
            <a:pPr>
              <a:lnSpc>
                <a:spcPct val="120000"/>
              </a:lnSpc>
            </a:pPr>
            <a:endParaRPr lang="en-US"/>
          </a:p>
        </p:txBody>
      </p:sp>
    </p:spTree>
    <p:extLst>
      <p:ext uri="{BB962C8B-B14F-4D97-AF65-F5344CB8AC3E}">
        <p14:creationId xmlns:p14="http://schemas.microsoft.com/office/powerpoint/2010/main" val="266972758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fade">
                                      <p:cBhvr>
                                        <p:cTn id="7" dur="2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0"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7651" name="Title 1"/>
          <p:cNvSpPr>
            <a:spLocks noGrp="1" noChangeArrowheads="1"/>
          </p:cNvSpPr>
          <p:nvPr>
            <p:ph type="title" idx="4294967295"/>
          </p:nvPr>
        </p:nvSpPr>
        <p:spPr bwMode="auto">
          <a:xfrm>
            <a:off x="590550" y="68263"/>
            <a:ext cx="8413750" cy="681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lgn="l">
              <a:defRPr/>
            </a:pPr>
            <a:r>
              <a:rPr lang="en-US" sz="2800" b="1" smtClean="0">
                <a:solidFill>
                  <a:srgbClr val="00A689"/>
                </a:solidFill>
                <a:cs typeface="+mj-cs"/>
              </a:rPr>
              <a:t>Mikado Method</a:t>
            </a:r>
          </a:p>
        </p:txBody>
      </p:sp>
      <p:pic>
        <p:nvPicPr>
          <p:cNvPr id="27652" name="Content Placeholder 4" descr="mikado.png"/>
          <p:cNvPicPr>
            <a:picLocks noGrp="1" noChangeAspect="1" noChangeArrowheads="1"/>
          </p:cNvPicPr>
          <p:nvPr/>
        </p:nvPicPr>
        <p:blipFill>
          <a:blip r:embed="rId3">
            <a:extLst>
              <a:ext uri="{28A0092B-C50C-407E-A947-70E740481C1C}">
                <a14:useLocalDpi xmlns:a14="http://schemas.microsoft.com/office/drawing/2010/main" val="0"/>
              </a:ext>
            </a:extLst>
          </a:blip>
          <a:srcRect l="-102359" r="-102359"/>
          <a:stretch>
            <a:fillRect/>
          </a:stretch>
        </p:blipFill>
        <p:spPr bwMode="auto">
          <a:xfrm>
            <a:off x="158750" y="409575"/>
            <a:ext cx="10134600" cy="430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7653" name="TextBox 6"/>
          <p:cNvSpPr>
            <a:spLocks noChangeArrowheads="1"/>
          </p:cNvSpPr>
          <p:nvPr/>
        </p:nvSpPr>
        <p:spPr bwMode="auto">
          <a:xfrm>
            <a:off x="158750" y="4854575"/>
            <a:ext cx="379730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wrap="none">
            <a:spAutoFit/>
          </a:bodyPr>
          <a:lstStyle/>
          <a:p>
            <a:pPr>
              <a:defRPr/>
            </a:pPr>
            <a:r>
              <a:rPr lang="en-US" sz="1200" i="1">
                <a:solidFill>
                  <a:srgbClr val="1F6FB8"/>
                </a:solidFill>
                <a:ea typeface="ＭＳ Ｐゴシック" charset="0"/>
                <a:cs typeface="Arial" charset="0"/>
              </a:rPr>
              <a:t>https://www.manning.com/books/the-mikado-method</a:t>
            </a:r>
            <a:endParaRPr lang="en-US" altLang="en-US">
              <a:ea typeface="ＭＳ Ｐゴシック" charset="0"/>
              <a:cs typeface="Arial" charset="0"/>
            </a:endParaRPr>
          </a:p>
        </p:txBody>
      </p:sp>
    </p:spTree>
    <p:extLst>
      <p:ext uri="{BB962C8B-B14F-4D97-AF65-F5344CB8AC3E}">
        <p14:creationId xmlns:p14="http://schemas.microsoft.com/office/powerpoint/2010/main" val="421033786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fade">
                                      <p:cBhvr>
                                        <p:cTn id="7" dur="2000"/>
                                        <p:tgtEl>
                                          <p:spTgt spid="27652"/>
                                        </p:tgtEl>
                                      </p:cBhvr>
                                    </p:animEffect>
                                  </p:childTnLst>
                                </p:cTn>
                              </p:par>
                              <p:par>
                                <p:cTn id="8" presetID="10" presetClass="entr" presetSubtype="0" fill="hold" nodeType="withEffect">
                                  <p:stCondLst>
                                    <p:cond delay="0"/>
                                  </p:stCondLst>
                                  <p:childTnLst>
                                    <p:set>
                                      <p:cBhvr>
                                        <p:cTn id="9" dur="1" fill="hold">
                                          <p:stCondLst>
                                            <p:cond delay="0"/>
                                          </p:stCondLst>
                                        </p:cTn>
                                        <p:tgtEl>
                                          <p:spTgt spid="27652"/>
                                        </p:tgtEl>
                                        <p:attrNameLst>
                                          <p:attrName>style.visibility</p:attrName>
                                        </p:attrNameLst>
                                      </p:cBhvr>
                                      <p:to>
                                        <p:strVal val="visible"/>
                                      </p:to>
                                    </p:set>
                                    <p:animEffect transition="in" filter="fade">
                                      <p:cBhvr>
                                        <p:cTn id="10" dur="30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Shape 6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4339" name="Subtitle 19"/>
          <p:cNvSpPr>
            <a:spLocks noGrp="1" noChangeArrowheads="1"/>
          </p:cNvSpPr>
          <p:nvPr/>
        </p:nvSpPr>
        <p:spPr bwMode="auto">
          <a:xfrm>
            <a:off x="203200" y="711200"/>
            <a:ext cx="863917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lstStyle/>
          <a:p>
            <a:pPr eaLnBrk="1" hangingPunct="1">
              <a:buFontTx/>
              <a:buNone/>
              <a:defRPr/>
            </a:pPr>
            <a:r>
              <a:rPr lang="en-US" sz="2000">
                <a:solidFill>
                  <a:srgbClr val="595959"/>
                </a:solidFill>
                <a:ea typeface="ＭＳ Ｐゴシック" charset="0"/>
                <a:cs typeface="Arial" charset="0"/>
              </a:rPr>
              <a:t>Don’t Plan Everything; Start Small and Let Your Work Inform the Strategy</a:t>
            </a:r>
          </a:p>
        </p:txBody>
      </p:sp>
      <p:sp>
        <p:nvSpPr>
          <p:cNvPr id="14340"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To begin</a:t>
            </a:r>
          </a:p>
        </p:txBody>
      </p:sp>
      <p:grpSp>
        <p:nvGrpSpPr>
          <p:cNvPr id="14341" name="Group 5"/>
          <p:cNvGrpSpPr>
            <a:grpSpLocks/>
          </p:cNvGrpSpPr>
          <p:nvPr/>
        </p:nvGrpSpPr>
        <p:grpSpPr bwMode="auto">
          <a:xfrm>
            <a:off x="792163" y="1327150"/>
            <a:ext cx="7070725" cy="3284538"/>
            <a:chOff x="0" y="0"/>
            <a:chExt cx="11136" cy="5172"/>
          </a:xfrm>
        </p:grpSpPr>
        <p:grpSp>
          <p:nvGrpSpPr>
            <p:cNvPr id="15366" name="Group 6"/>
            <p:cNvGrpSpPr>
              <a:grpSpLocks noChangeAspect="1"/>
            </p:cNvGrpSpPr>
            <p:nvPr/>
          </p:nvGrpSpPr>
          <p:grpSpPr bwMode="auto">
            <a:xfrm>
              <a:off x="0" y="1238"/>
              <a:ext cx="11137" cy="3935"/>
              <a:chOff x="0" y="0"/>
              <a:chExt cx="11137" cy="3935"/>
            </a:xfrm>
          </p:grpSpPr>
          <p:pic>
            <p:nvPicPr>
              <p:cNvPr id="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 y="-1"/>
                <a:ext cx="5260" cy="3935"/>
              </a:xfrm>
              <a:prstGeom prst="rect">
                <a:avLst/>
              </a:prstGeom>
              <a:noFill/>
              <a:ln w="38100" cap="sq"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434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5606" cy="3935"/>
              </a:xfrm>
              <a:prstGeom prst="rect">
                <a:avLst/>
              </a:prstGeom>
              <a:noFill/>
              <a:ln w="38100" cap="sq"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grpSp>
        <p:grpSp>
          <p:nvGrpSpPr>
            <p:cNvPr id="15367" name="Group 9"/>
            <p:cNvGrpSpPr>
              <a:grpSpLocks/>
            </p:cNvGrpSpPr>
            <p:nvPr/>
          </p:nvGrpSpPr>
          <p:grpSpPr bwMode="auto">
            <a:xfrm>
              <a:off x="697" y="0"/>
              <a:ext cx="8058" cy="912"/>
              <a:chOff x="0" y="0"/>
              <a:chExt cx="8058" cy="912"/>
            </a:xfrm>
          </p:grpSpPr>
          <p:sp>
            <p:nvSpPr>
              <p:cNvPr id="14346" name="Chevron 6"/>
              <p:cNvSpPr>
                <a:spLocks noChangeArrowheads="1"/>
              </p:cNvSpPr>
              <p:nvPr/>
            </p:nvSpPr>
            <p:spPr bwMode="auto">
              <a:xfrm>
                <a:off x="1"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SCOPE</a:t>
                </a:r>
              </a:p>
            </p:txBody>
          </p:sp>
          <p:sp>
            <p:nvSpPr>
              <p:cNvPr id="14347" name="Chevron 7"/>
              <p:cNvSpPr>
                <a:spLocks noChangeArrowheads="1"/>
              </p:cNvSpPr>
              <p:nvPr/>
            </p:nvSpPr>
            <p:spPr bwMode="auto">
              <a:xfrm>
                <a:off x="2591" y="0"/>
                <a:ext cx="2878"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DISCOVER &amp; </a:t>
                </a:r>
              </a:p>
              <a:p>
                <a:pPr algn="ctr">
                  <a:defRPr/>
                </a:pPr>
                <a:r>
                  <a:rPr lang="en-US" sz="1300" b="1">
                    <a:solidFill>
                      <a:srgbClr val="FFFFFF"/>
                    </a:solidFill>
                    <a:latin typeface="Calibri" charset="0"/>
                    <a:ea typeface="ＭＳ Ｐゴシック" charset="0"/>
                    <a:cs typeface="Arial" charset="0"/>
                    <a:sym typeface="Calibri" charset="0"/>
                  </a:rPr>
                  <a:t>FRAME</a:t>
                </a:r>
              </a:p>
            </p:txBody>
          </p:sp>
          <p:sp>
            <p:nvSpPr>
              <p:cNvPr id="14348" name="Chevron 8"/>
              <p:cNvSpPr>
                <a:spLocks noChangeArrowheads="1"/>
              </p:cNvSpPr>
              <p:nvPr/>
            </p:nvSpPr>
            <p:spPr bwMode="auto">
              <a:xfrm>
                <a:off x="5179" y="0"/>
                <a:ext cx="2880" cy="912"/>
              </a:xfrm>
              <a:prstGeom prst="chevron">
                <a:avLst>
                  <a:gd name="adj" fmla="val 49989"/>
                </a:avLst>
              </a:prstGeom>
              <a:solidFill>
                <a:srgbClr val="0088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0170" tIns="46990" rIns="90170" bIns="46990" anchor="ctr"/>
              <a:lstStyle/>
              <a:p>
                <a:pPr algn="ctr">
                  <a:defRPr/>
                </a:pPr>
                <a:r>
                  <a:rPr lang="en-US" sz="1300" b="1">
                    <a:solidFill>
                      <a:srgbClr val="FFFFFF"/>
                    </a:solidFill>
                    <a:latin typeface="Calibri" charset="0"/>
                    <a:ea typeface="ＭＳ Ｐゴシック" charset="0"/>
                    <a:cs typeface="Arial" charset="0"/>
                    <a:sym typeface="Calibri" charset="0"/>
                  </a:rPr>
                  <a:t>TIME BOUND </a:t>
                </a:r>
              </a:p>
              <a:p>
                <a:pPr algn="ctr">
                  <a:defRPr/>
                </a:pPr>
                <a:r>
                  <a:rPr lang="en-US" sz="1300" b="1">
                    <a:solidFill>
                      <a:srgbClr val="FFFFFF"/>
                    </a:solidFill>
                    <a:latin typeface="Calibri" charset="0"/>
                    <a:ea typeface="ＭＳ Ｐゴシック" charset="0"/>
                    <a:cs typeface="Arial" charset="0"/>
                    <a:sym typeface="Calibri" charset="0"/>
                  </a:rPr>
                  <a:t>PILOT</a:t>
                </a:r>
              </a:p>
            </p:txBody>
          </p:sp>
        </p:grpSp>
      </p:grpSp>
    </p:spTree>
    <p:extLst>
      <p:ext uri="{BB962C8B-B14F-4D97-AF65-F5344CB8AC3E}">
        <p14:creationId xmlns:p14="http://schemas.microsoft.com/office/powerpoint/2010/main" val="223044010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2000"/>
                                        <p:tgtEl>
                                          <p:spTgt spid="143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fade">
                                      <p:cBhvr>
                                        <p:cTn id="10" dur="2000"/>
                                        <p:tgtEl>
                                          <p:spTgt spid="14339"/>
                                        </p:tgtEl>
                                      </p:cBhvr>
                                    </p:animEffect>
                                  </p:childTnLst>
                                </p:cTn>
                              </p:par>
                              <p:par>
                                <p:cTn id="11" presetID="10" presetClass="entr" presetSubtype="0" fill="hold" nodeType="with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fade">
                                      <p:cBhvr>
                                        <p:cTn id="13" dur="2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ldLvl="0" autoUpdateAnimBg="0"/>
      <p:bldP spid="14340"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Shap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463" y="4854575"/>
            <a:ext cx="731837"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3315" name="Title 2"/>
          <p:cNvSpPr>
            <a:spLocks noGrp="1" noChangeArrowheads="1"/>
          </p:cNvSpPr>
          <p:nvPr>
            <p:ph type="title" idx="4294967295"/>
          </p:nvPr>
        </p:nvSpPr>
        <p:spPr bwMode="auto">
          <a:xfrm>
            <a:off x="365125" y="169863"/>
            <a:ext cx="8413750" cy="5413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91425" rIns="91425" bIns="91425" anchor="ctr"/>
          <a:lstStyle/>
          <a:p>
            <a:pPr>
              <a:defRPr/>
            </a:pPr>
            <a:r>
              <a:rPr lang="en-US" sz="2800" b="1" smtClean="0">
                <a:solidFill>
                  <a:srgbClr val="00A689"/>
                </a:solidFill>
                <a:cs typeface="+mj-cs"/>
              </a:rPr>
              <a:t>Recommended Migration Path</a:t>
            </a:r>
          </a:p>
        </p:txBody>
      </p:sp>
      <p:grpSp>
        <p:nvGrpSpPr>
          <p:cNvPr id="13316" name="Group 4"/>
          <p:cNvGrpSpPr>
            <a:grpSpLocks/>
          </p:cNvGrpSpPr>
          <p:nvPr/>
        </p:nvGrpSpPr>
        <p:grpSpPr bwMode="auto">
          <a:xfrm>
            <a:off x="6194425" y="812800"/>
            <a:ext cx="2584450" cy="3932238"/>
            <a:chOff x="0" y="0"/>
            <a:chExt cx="4068" cy="6194"/>
          </a:xfrm>
        </p:grpSpPr>
        <p:sp>
          <p:nvSpPr>
            <p:cNvPr id="13330" name="Text Box 5"/>
            <p:cNvSpPr txBox="1">
              <a:spLocks noChangeArrowheads="1"/>
            </p:cNvSpPr>
            <p:nvPr/>
          </p:nvSpPr>
          <p:spPr bwMode="auto">
            <a:xfrm>
              <a:off x="292" y="196"/>
              <a:ext cx="3554"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charset="0"/>
                  <a:ea typeface="SimSun" charset="0"/>
                  <a:cs typeface="SimSun" charset="0"/>
                  <a:sym typeface="Arial" charset="0"/>
                </a:defRPr>
              </a:lvl1pPr>
              <a:lvl2pPr marL="742950" indent="-285750">
                <a:defRPr sz="1400">
                  <a:solidFill>
                    <a:srgbClr val="000000"/>
                  </a:solidFill>
                  <a:latin typeface="Arial" charset="0"/>
                  <a:ea typeface="SimSun" charset="0"/>
                  <a:cs typeface="SimSun" charset="0"/>
                  <a:sym typeface="Arial" charset="0"/>
                </a:defRPr>
              </a:lvl2pPr>
              <a:lvl3pPr marL="1143000" indent="-228600">
                <a:defRPr sz="1400">
                  <a:solidFill>
                    <a:srgbClr val="000000"/>
                  </a:solidFill>
                  <a:latin typeface="Arial" charset="0"/>
                  <a:ea typeface="SimSun" charset="0"/>
                  <a:cs typeface="SimSun" charset="0"/>
                  <a:sym typeface="Arial" charset="0"/>
                </a:defRPr>
              </a:lvl3pPr>
              <a:lvl4pPr marL="1600200" indent="-228600">
                <a:defRPr sz="1400">
                  <a:solidFill>
                    <a:srgbClr val="000000"/>
                  </a:solidFill>
                  <a:latin typeface="Arial" charset="0"/>
                  <a:ea typeface="SimSun" charset="0"/>
                  <a:cs typeface="SimSun" charset="0"/>
                  <a:sym typeface="Arial" charset="0"/>
                </a:defRPr>
              </a:lvl4pPr>
              <a:lvl5pPr marL="2057400" indent="-228600">
                <a:defRPr sz="1400">
                  <a:solidFill>
                    <a:srgbClr val="000000"/>
                  </a:solidFill>
                  <a:latin typeface="Arial" charset="0"/>
                  <a:ea typeface="SimSun" charset="0"/>
                  <a:cs typeface="SimSun" charset="0"/>
                  <a:sym typeface="Arial" charset="0"/>
                </a:defRPr>
              </a:lvl5pPr>
              <a:lvl6pPr marL="25146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6pPr>
              <a:lvl7pPr marL="29718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7pPr>
              <a:lvl8pPr marL="34290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8pPr>
              <a:lvl9pPr marL="3886200" indent="-228600" eaLnBrk="0" fontAlgn="base" hangingPunct="0">
                <a:spcBef>
                  <a:spcPct val="0"/>
                </a:spcBef>
                <a:spcAft>
                  <a:spcPct val="0"/>
                </a:spcAft>
                <a:buFont typeface="Arial" charset="0"/>
                <a:defRPr sz="1400">
                  <a:solidFill>
                    <a:srgbClr val="000000"/>
                  </a:solidFill>
                  <a:latin typeface="Arial" charset="0"/>
                  <a:ea typeface="SimSun" charset="0"/>
                  <a:cs typeface="SimSun" charset="0"/>
                  <a:sym typeface="Arial" charset="0"/>
                </a:defRPr>
              </a:lvl9pPr>
            </a:lstStyle>
            <a:p>
              <a:pPr algn="ctr"/>
              <a:r>
                <a:rPr lang="en-US" sz="3500">
                  <a:latin typeface="Calibri" charset="0"/>
                  <a:ea typeface="ＭＳ Ｐゴシック" charset="0"/>
                  <a:cs typeface="ＭＳ Ｐゴシック" charset="0"/>
                  <a:sym typeface="Calibri" charset="0"/>
                </a:rPr>
                <a:t>Work up from #2 to #4 at your own pace</a:t>
              </a:r>
              <a:endParaRPr lang="en-US" sz="3500"/>
            </a:p>
          </p:txBody>
        </p:sp>
        <p:sp>
          <p:nvSpPr>
            <p:cNvPr id="13318" name="AutoShape 6"/>
            <p:cNvSpPr>
              <a:spLocks/>
            </p:cNvSpPr>
            <p:nvPr/>
          </p:nvSpPr>
          <p:spPr bwMode="auto">
            <a:xfrm flipH="1">
              <a:off x="0" y="0"/>
              <a:ext cx="497" cy="3878"/>
            </a:xfrm>
            <a:prstGeom prst="rightBrace">
              <a:avLst>
                <a:gd name="adj1" fmla="val 6489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2" name="AutoShape 7"/>
            <p:cNvSpPr>
              <a:spLocks/>
            </p:cNvSpPr>
            <p:nvPr/>
          </p:nvSpPr>
          <p:spPr bwMode="auto">
            <a:xfrm>
              <a:off x="3678" y="0"/>
              <a:ext cx="390" cy="3878"/>
            </a:xfrm>
            <a:prstGeom prst="rightBrace">
              <a:avLst>
                <a:gd name="adj1" fmla="val 8286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3320" name="AutoShape 8"/>
            <p:cNvSpPr>
              <a:spLocks/>
            </p:cNvSpPr>
            <p:nvPr/>
          </p:nvSpPr>
          <p:spPr bwMode="auto">
            <a:xfrm>
              <a:off x="3678" y="4949"/>
              <a:ext cx="355" cy="1245"/>
            </a:xfrm>
            <a:prstGeom prst="rightBrace">
              <a:avLst>
                <a:gd name="adj1" fmla="val 29143"/>
                <a:gd name="adj2" fmla="val 50000"/>
              </a:avLst>
            </a:prstGeom>
            <a:noFill/>
            <a:ln w="9525" cap="flat" cmpd="sng">
              <a:solidFill>
                <a:srgbClr val="00888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3321" name="AutoShape 9"/>
            <p:cNvSpPr>
              <a:spLocks/>
            </p:cNvSpPr>
            <p:nvPr/>
          </p:nvSpPr>
          <p:spPr bwMode="auto">
            <a:xfrm flipH="1">
              <a:off x="187" y="5029"/>
              <a:ext cx="310" cy="1165"/>
            </a:xfrm>
            <a:prstGeom prst="rightBrace">
              <a:avLst>
                <a:gd name="adj1" fmla="val 31344"/>
                <a:gd name="adj2" fmla="val 50000"/>
              </a:avLst>
            </a:prstGeom>
            <a:noFill/>
            <a:ln w="9525" cap="flat" cmpd="sng">
              <a:solidFill>
                <a:srgbClr val="0088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endParaRPr lang="en-US"/>
            </a:p>
          </p:txBody>
        </p:sp>
        <p:sp>
          <p:nvSpPr>
            <p:cNvPr id="13322" name="Text Box 10"/>
            <p:cNvSpPr txBox="1">
              <a:spLocks noChangeArrowheads="1"/>
            </p:cNvSpPr>
            <p:nvPr/>
          </p:nvSpPr>
          <p:spPr bwMode="auto">
            <a:xfrm>
              <a:off x="567" y="5084"/>
              <a:ext cx="3181" cy="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pPr algn="ctr">
                <a:defRPr/>
              </a:pPr>
              <a:r>
                <a:rPr lang="en-PH" sz="3500">
                  <a:latin typeface="Calibri" charset="0"/>
                  <a:ea typeface="ＭＳ Ｐゴシック" charset="0"/>
                  <a:cs typeface="Calibri" charset="0"/>
                  <a:sym typeface="Calibri" charset="0"/>
                </a:rPr>
                <a:t>Start here</a:t>
              </a:r>
              <a:endParaRPr lang="en-PH" sz="3500"/>
            </a:p>
          </p:txBody>
        </p:sp>
      </p:grpSp>
      <p:grpSp>
        <p:nvGrpSpPr>
          <p:cNvPr id="13323" name="Group 11"/>
          <p:cNvGrpSpPr>
            <a:grpSpLocks/>
          </p:cNvGrpSpPr>
          <p:nvPr/>
        </p:nvGrpSpPr>
        <p:grpSpPr bwMode="auto">
          <a:xfrm>
            <a:off x="504825" y="812800"/>
            <a:ext cx="5502275" cy="3987800"/>
            <a:chOff x="0" y="0"/>
            <a:chExt cx="8665" cy="6281"/>
          </a:xfrm>
        </p:grpSpPr>
        <p:sp>
          <p:nvSpPr>
            <p:cNvPr id="3" name="Rounded Rectangle 22"/>
            <p:cNvSpPr>
              <a:spLocks noChangeArrowheads="1"/>
            </p:cNvSpPr>
            <p:nvPr/>
          </p:nvSpPr>
          <p:spPr bwMode="auto">
            <a:xfrm>
              <a:off x="2943" y="0"/>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Microservice Architecture and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API First Design</a:t>
              </a:r>
              <a:endParaRPr lang="en-US" sz="1100">
                <a:solidFill>
                  <a:srgbClr val="969696"/>
                </a:solidFill>
                <a:ea typeface="ＭＳ Ｐゴシック" charset="0"/>
              </a:endParaRPr>
            </a:p>
          </p:txBody>
        </p:sp>
        <p:sp>
          <p:nvSpPr>
            <p:cNvPr id="4" name="Rounded Rectangle 23"/>
            <p:cNvSpPr>
              <a:spLocks noChangeArrowheads="1"/>
            </p:cNvSpPr>
            <p:nvPr/>
          </p:nvSpPr>
          <p:spPr bwMode="auto">
            <a:xfrm>
              <a:off x="2943" y="1613"/>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Use CI / CD tooling and methodology</a:t>
              </a:r>
            </a:p>
            <a:p>
              <a:pPr marL="285750" indent="-285750">
                <a:buFont typeface="Arial" charset="0"/>
                <a:buChar char="•"/>
                <a:defRPr/>
              </a:pPr>
              <a:r>
                <a:rPr lang="en-US" sz="1100">
                  <a:solidFill>
                    <a:srgbClr val="969696"/>
                  </a:solidFill>
                  <a:latin typeface="Calibri" charset="0"/>
                  <a:ea typeface="ＭＳ Ｐゴシック" charset="0"/>
                  <a:sym typeface="Calibri" charset="0"/>
                </a:rPr>
                <a:t>Design for failure, Proactive testing for failure (TDD)</a:t>
              </a:r>
            </a:p>
            <a:p>
              <a:pPr marL="285750" indent="-285750">
                <a:buFont typeface="Arial" charset="0"/>
                <a:buChar char="•"/>
                <a:defRPr/>
              </a:pPr>
              <a:r>
                <a:rPr lang="en-US" sz="1100">
                  <a:solidFill>
                    <a:srgbClr val="969696"/>
                  </a:solidFill>
                  <a:latin typeface="Calibri" charset="0"/>
                  <a:ea typeface="ＭＳ Ｐゴシック" charset="0"/>
                  <a:sym typeface="Calibri" charset="0"/>
                </a:rPr>
                <a:t>Apps unaffected by dependent service failure</a:t>
              </a:r>
            </a:p>
            <a:p>
              <a:pPr marL="285750" indent="-285750">
                <a:buFont typeface="Arial" charset="0"/>
                <a:buChar char="•"/>
                <a:defRPr/>
              </a:pPr>
              <a:r>
                <a:rPr lang="en-US" sz="1100">
                  <a:solidFill>
                    <a:srgbClr val="969696"/>
                  </a:solidFill>
                  <a:latin typeface="Calibri" charset="0"/>
                  <a:ea typeface="ＭＳ Ｐゴシック" charset="0"/>
                  <a:sym typeface="Calibri" charset="0"/>
                </a:rPr>
                <a:t>Metrics and Monitoring baked-in</a:t>
              </a:r>
            </a:p>
            <a:p>
              <a:pPr marL="285750" indent="-285750">
                <a:buFont typeface="Arial" charset="0"/>
                <a:buChar char="•"/>
                <a:defRPr/>
              </a:pPr>
              <a:r>
                <a:rPr lang="en-US" sz="1100">
                  <a:solidFill>
                    <a:srgbClr val="969696"/>
                  </a:solidFill>
                  <a:latin typeface="Calibri" charset="0"/>
                  <a:ea typeface="ＭＳ Ｐゴシック" charset="0"/>
                  <a:sym typeface="Calibri" charset="0"/>
                </a:rPr>
                <a:t>Cloud Agnostic runtime implementation</a:t>
              </a:r>
            </a:p>
          </p:txBody>
        </p:sp>
        <p:sp>
          <p:nvSpPr>
            <p:cNvPr id="13326" name="Rounded Rectangle 24"/>
            <p:cNvSpPr>
              <a:spLocks noChangeArrowheads="1"/>
            </p:cNvSpPr>
            <p:nvPr/>
          </p:nvSpPr>
          <p:spPr bwMode="auto">
            <a:xfrm>
              <a:off x="2943" y="3228"/>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Adherence with all 12-Factor App principals*</a:t>
              </a:r>
            </a:p>
            <a:p>
              <a:pPr marL="285750" indent="-285750">
                <a:buFont typeface="Arial" charset="0"/>
                <a:buChar char="•"/>
                <a:defRPr/>
              </a:pPr>
              <a:r>
                <a:rPr lang="en-US" sz="1100">
                  <a:solidFill>
                    <a:srgbClr val="969696"/>
                  </a:solidFill>
                  <a:latin typeface="Calibri" charset="0"/>
                  <a:ea typeface="ＭＳ Ｐゴシック" charset="0"/>
                  <a:sym typeface="Calibri" charset="0"/>
                </a:rPr>
                <a:t>Horizontally scalable</a:t>
              </a:r>
            </a:p>
            <a:p>
              <a:pPr marL="285750" indent="-285750">
                <a:buFont typeface="Arial" charset="0"/>
                <a:buChar char="•"/>
                <a:defRPr/>
              </a:pPr>
              <a:r>
                <a:rPr lang="en-US" sz="1100">
                  <a:solidFill>
                    <a:srgbClr val="969696"/>
                  </a:solidFill>
                  <a:latin typeface="Calibri" charset="0"/>
                  <a:ea typeface="ＭＳ Ｐゴシック" charset="0"/>
                  <a:sym typeface="Calibri" charset="0"/>
                </a:rPr>
                <a:t>Leverage platform for HA</a:t>
              </a:r>
            </a:p>
          </p:txBody>
        </p:sp>
        <p:sp>
          <p:nvSpPr>
            <p:cNvPr id="13327" name="Rounded Rectangle 25"/>
            <p:cNvSpPr>
              <a:spLocks noChangeArrowheads="1"/>
            </p:cNvSpPr>
            <p:nvPr/>
          </p:nvSpPr>
          <p:spPr bwMode="auto">
            <a:xfrm>
              <a:off x="2943" y="4841"/>
              <a:ext cx="5722" cy="1440"/>
            </a:xfrm>
            <a:prstGeom prst="roundRect">
              <a:avLst>
                <a:gd name="adj" fmla="val 9185"/>
              </a:avLst>
            </a:prstGeom>
            <a:solidFill>
              <a:srgbClr val="F2F2F2"/>
            </a:solidFill>
            <a:ln w="9525" cap="flat" cmpd="sng">
              <a:solidFill>
                <a:srgbClr val="00796E"/>
              </a:solidFill>
              <a:miter lim="800000"/>
              <a:headEnd/>
              <a:tailEnd/>
            </a:ln>
            <a:effectLst/>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marL="285750" indent="-285750">
                <a:buFont typeface="Arial" charset="0"/>
                <a:buChar char="•"/>
                <a:defRPr/>
              </a:pPr>
              <a:r>
                <a:rPr lang="en-US" sz="1100">
                  <a:solidFill>
                    <a:srgbClr val="969696"/>
                  </a:solidFill>
                  <a:latin typeface="Calibri" charset="0"/>
                  <a:ea typeface="ＭＳ Ｐゴシック" charset="0"/>
                  <a:sym typeface="Calibri" charset="0"/>
                </a:rPr>
                <a:t>No file-system requirements or uses S3 API</a:t>
              </a:r>
            </a:p>
            <a:p>
              <a:pPr marL="285750" indent="-285750">
                <a:buFont typeface="Arial" charset="0"/>
                <a:buChar char="•"/>
                <a:defRPr/>
              </a:pPr>
              <a:r>
                <a:rPr lang="en-US" sz="1100">
                  <a:solidFill>
                    <a:srgbClr val="969696"/>
                  </a:solidFill>
                  <a:latin typeface="Calibri" charset="0"/>
                  <a:ea typeface="ＭＳ Ｐゴシック" charset="0"/>
                  <a:sym typeface="Calibri" charset="0"/>
                </a:rPr>
                <a:t>Self contained app (Fat JAR)</a:t>
              </a:r>
            </a:p>
            <a:p>
              <a:pPr marL="285750" indent="-285750">
                <a:buFont typeface="Arial" charset="0"/>
                <a:buChar char="•"/>
                <a:defRPr/>
              </a:pPr>
              <a:r>
                <a:rPr lang="en-US" sz="1100">
                  <a:solidFill>
                    <a:srgbClr val="969696"/>
                  </a:solidFill>
                  <a:latin typeface="Calibri" charset="0"/>
                  <a:ea typeface="ＭＳ Ｐゴシック" charset="0"/>
                  <a:sym typeface="Calibri" charset="0"/>
                </a:rPr>
                <a:t>Platform managed ports and addressing</a:t>
              </a:r>
            </a:p>
            <a:p>
              <a:pPr marL="285750" indent="-285750">
                <a:buFont typeface="Arial" charset="0"/>
                <a:buChar char="•"/>
                <a:defRPr/>
              </a:pPr>
              <a:r>
                <a:rPr lang="en-US" sz="1100">
                  <a:solidFill>
                    <a:srgbClr val="969696"/>
                  </a:solidFill>
                  <a:latin typeface="Calibri" charset="0"/>
                  <a:ea typeface="ＭＳ Ｐゴシック" charset="0"/>
                  <a:sym typeface="Calibri" charset="0"/>
                </a:rPr>
                <a:t>Consume off platform services using platform semantics</a:t>
              </a:r>
            </a:p>
          </p:txBody>
        </p:sp>
      </p:grpSp>
      <p:sp>
        <p:nvSpPr>
          <p:cNvPr id="16" name="Shape 892"/>
          <p:cNvSpPr/>
          <p:nvPr/>
        </p:nvSpPr>
        <p:spPr>
          <a:xfrm>
            <a:off x="169863" y="8128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13319" name="Shape 893"/>
          <p:cNvSpPr>
            <a:spLocks noChangeArrowheads="1"/>
          </p:cNvSpPr>
          <p:nvPr/>
        </p:nvSpPr>
        <p:spPr bwMode="auto">
          <a:xfrm>
            <a:off x="266700" y="831850"/>
            <a:ext cx="2078038"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Native</a:t>
            </a:r>
          </a:p>
        </p:txBody>
      </p:sp>
      <p:sp>
        <p:nvSpPr>
          <p:cNvPr id="18" name="Shape 892"/>
          <p:cNvSpPr/>
          <p:nvPr/>
        </p:nvSpPr>
        <p:spPr>
          <a:xfrm>
            <a:off x="169863" y="1824038"/>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19" name="Shape 892"/>
          <p:cNvSpPr/>
          <p:nvPr/>
        </p:nvSpPr>
        <p:spPr>
          <a:xfrm>
            <a:off x="169863" y="2857500"/>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20" name="Shape 892"/>
          <p:cNvSpPr/>
          <p:nvPr/>
        </p:nvSpPr>
        <p:spPr>
          <a:xfrm>
            <a:off x="190500" y="3903663"/>
            <a:ext cx="2174875" cy="95250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lstStyle/>
          <a:p>
            <a:pPr algn="ctr">
              <a:spcBef>
                <a:spcPts val="0"/>
              </a:spcBef>
              <a:spcAft>
                <a:spcPts val="0"/>
              </a:spcAft>
              <a:buClr>
                <a:srgbClr val="000000"/>
              </a:buClr>
              <a:buFont typeface="Arial"/>
              <a:buNone/>
              <a:defRPr/>
            </a:pPr>
            <a:endParaRPr>
              <a:solidFill>
                <a:srgbClr val="FFFFFF"/>
              </a:solidFill>
              <a:latin typeface="Calibri"/>
              <a:ea typeface="Calibri"/>
              <a:cs typeface="Calibri"/>
              <a:sym typeface="Calibri"/>
            </a:endParaRPr>
          </a:p>
        </p:txBody>
      </p:sp>
      <p:sp>
        <p:nvSpPr>
          <p:cNvPr id="5" name="Shape 893"/>
          <p:cNvSpPr>
            <a:spLocks noChangeArrowheads="1"/>
          </p:cNvSpPr>
          <p:nvPr/>
        </p:nvSpPr>
        <p:spPr bwMode="auto">
          <a:xfrm>
            <a:off x="190500" y="18367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Resilient</a:t>
            </a:r>
          </a:p>
        </p:txBody>
      </p:sp>
      <p:sp>
        <p:nvSpPr>
          <p:cNvPr id="13324" name="Shape 893"/>
          <p:cNvSpPr>
            <a:spLocks noChangeArrowheads="1"/>
          </p:cNvSpPr>
          <p:nvPr/>
        </p:nvSpPr>
        <p:spPr bwMode="auto">
          <a:xfrm>
            <a:off x="266700" y="2928938"/>
            <a:ext cx="2078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Friendly</a:t>
            </a:r>
          </a:p>
        </p:txBody>
      </p:sp>
      <p:sp>
        <p:nvSpPr>
          <p:cNvPr id="13325" name="Shape 893"/>
          <p:cNvSpPr>
            <a:spLocks noChangeArrowheads="1"/>
          </p:cNvSpPr>
          <p:nvPr/>
        </p:nvSpPr>
        <p:spPr bwMode="auto">
          <a:xfrm>
            <a:off x="169863" y="3954463"/>
            <a:ext cx="207803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FFFFFF"/>
              </a:buClr>
              <a:buSzPct val="25000"/>
              <a:buFont typeface="Roboto" charset="0"/>
              <a:buNone/>
            </a:pPr>
            <a:r>
              <a:rPr lang="en-US" sz="2000" b="1">
                <a:solidFill>
                  <a:srgbClr val="FFFFFF"/>
                </a:solidFill>
                <a:latin typeface="Roboto" charset="0"/>
                <a:cs typeface="Roboto" charset="0"/>
                <a:sym typeface="Roboto" charset="0"/>
              </a:rPr>
              <a:t>Cloud Ready</a:t>
            </a:r>
          </a:p>
        </p:txBody>
      </p:sp>
    </p:spTree>
    <p:extLst>
      <p:ext uri="{BB962C8B-B14F-4D97-AF65-F5344CB8AC3E}">
        <p14:creationId xmlns:p14="http://schemas.microsoft.com/office/powerpoint/2010/main" val="3300313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2000"/>
                                        <p:tgtEl>
                                          <p:spTgt spid="13315"/>
                                        </p:tgtEl>
                                      </p:cBhvr>
                                    </p:animEffect>
                                  </p:childTnLst>
                                </p:cTn>
                              </p:par>
                              <p:par>
                                <p:cTn id="8" presetID="10" presetClass="entr" presetSubtype="0" fill="hold" nodeType="withEffect">
                                  <p:stCondLst>
                                    <p:cond delay="0"/>
                                  </p:stCondLst>
                                  <p:childTnLst>
                                    <p:set>
                                      <p:cBhvr>
                                        <p:cTn id="9" dur="1" fill="hold">
                                          <p:stCondLst>
                                            <p:cond delay="0"/>
                                          </p:stCondLst>
                                        </p:cTn>
                                        <p:tgtEl>
                                          <p:spTgt spid="13323"/>
                                        </p:tgtEl>
                                        <p:attrNameLst>
                                          <p:attrName>style.visibility</p:attrName>
                                        </p:attrNameLst>
                                      </p:cBhvr>
                                      <p:to>
                                        <p:strVal val="visible"/>
                                      </p:to>
                                    </p:set>
                                    <p:animEffect transition="in" filter="fade">
                                      <p:cBhvr>
                                        <p:cTn id="10" dur="2000"/>
                                        <p:tgtEl>
                                          <p:spTgt spid="13323"/>
                                        </p:tgtEl>
                                      </p:cBhvr>
                                    </p:animEffect>
                                  </p:childTnLst>
                                </p:cTn>
                              </p:par>
                              <p:par>
                                <p:cTn id="11" presetID="10" presetClass="entr" presetSubtype="0"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animEffect transition="in" filter="fade">
                                      <p:cBhvr>
                                        <p:cTn id="13"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1177"/>
          <p:cNvSpPr>
            <a:spLocks noChangeArrowheads="1"/>
          </p:cNvSpPr>
          <p:nvPr/>
        </p:nvSpPr>
        <p:spPr bwMode="auto">
          <a:xfrm>
            <a:off x="1377950" y="1812925"/>
            <a:ext cx="57943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lIns="91425" tIns="45700" rIns="91425" bIns="45700"/>
          <a:lstStyle/>
          <a:p>
            <a:pPr algn="ctr">
              <a:buSzPct val="25000"/>
              <a:defRPr/>
            </a:pPr>
            <a:r>
              <a:rPr lang="en-US" sz="3600" b="1">
                <a:solidFill>
                  <a:srgbClr val="008674"/>
                </a:solidFill>
                <a:ea typeface="ＭＳ Ｐゴシック" charset="0"/>
                <a:cs typeface="Arial" charset="0"/>
              </a:rPr>
              <a:t>Getting to Cloud Native</a:t>
            </a:r>
            <a:endParaRPr lang="en-US" altLang="en-US" sz="1600">
              <a:solidFill>
                <a:srgbClr val="008674"/>
              </a:solidFill>
              <a:ea typeface="ＭＳ Ｐゴシック" charset="0"/>
              <a:cs typeface="Arial" charset="0"/>
            </a:endParaRPr>
          </a:p>
        </p:txBody>
      </p:sp>
    </p:spTree>
    <p:extLst>
      <p:ext uri="{BB962C8B-B14F-4D97-AF65-F5344CB8AC3E}">
        <p14:creationId xmlns:p14="http://schemas.microsoft.com/office/powerpoint/2010/main" val="2974011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p:cBhvr>
                                        <p:cTn id="7" dur="1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20698</TotalTime>
  <Words>4760</Words>
  <Application>Microsoft Macintosh PowerPoint</Application>
  <PresentationFormat>On-screen Show (16:9)</PresentationFormat>
  <Paragraphs>902</Paragraphs>
  <Slides>74</Slides>
  <Notes>27</Notes>
  <HiddenSlides>45</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1_Pivotal_PPT_Template_16x9_09_2014</vt:lpstr>
      <vt:lpstr>PowerPoint Presentation</vt:lpstr>
      <vt:lpstr>PowerPoint Presentation</vt:lpstr>
      <vt:lpstr>The Cloud Native Applications Journey</vt:lpstr>
      <vt:lpstr>Choosing Candidate Apps</vt:lpstr>
      <vt:lpstr>A Legacy Maturity Model</vt:lpstr>
      <vt:lpstr>PowerPoint Presentation</vt:lpstr>
      <vt:lpstr>Traditional Ways of Tackling Modernization</vt:lpstr>
      <vt:lpstr>Recommended Migration Path</vt:lpstr>
      <vt:lpstr>PowerPoint Presentation</vt:lpstr>
      <vt:lpstr>The 12-Factors</vt:lpstr>
      <vt:lpstr>PowerPoint Presentation</vt:lpstr>
      <vt:lpstr>Looking Beyond 12-Factors</vt:lpstr>
      <vt:lpstr>PowerPoint Presentation</vt:lpstr>
      <vt:lpstr>Breaking the Monolith – Picking Seams</vt:lpstr>
      <vt:lpstr>PowerPoint Presentation</vt:lpstr>
      <vt:lpstr> Anti-Corruption Layer</vt:lpstr>
      <vt:lpstr>STRANGLING THE MONOLITH</vt:lpstr>
      <vt:lpstr>Smart Routing</vt:lpstr>
      <vt:lpstr>Dark Launching/Feature Flags</vt:lpstr>
      <vt:lpstr>Distributed Systems are Hard!</vt:lpstr>
      <vt:lpstr>Application Framework                                         Steeltoe</vt:lpstr>
      <vt:lpstr>Application Framework                                         Steeltoe</vt:lpstr>
      <vt:lpstr>Configuration Providers</vt:lpstr>
      <vt:lpstr>About Spring Cloud Config Server</vt:lpstr>
      <vt:lpstr>Service Discovery</vt:lpstr>
      <vt:lpstr>About Eureka Server</vt:lpstr>
      <vt:lpstr>Circuit Breaker</vt:lpstr>
      <vt:lpstr>PowerPoint Presentation</vt:lpstr>
      <vt:lpstr>Cloud Native Maturity Model</vt:lpstr>
      <vt:lpstr>PowerPoint Presentation</vt:lpstr>
      <vt:lpstr>Simplified Journeys to Cloud Native Agility</vt:lpstr>
      <vt:lpstr>Moving Workload to the Cloud</vt:lpstr>
      <vt:lpstr>Topics</vt:lpstr>
      <vt:lpstr>Many Existing Apps Will Run on PCF</vt:lpstr>
      <vt:lpstr>Evaluating the enterprise app portfolio</vt:lpstr>
      <vt:lpstr>PowerPoint Presentation</vt:lpstr>
      <vt:lpstr>Cloud Native Application Maturity Model</vt:lpstr>
      <vt:lpstr>How to Start – What You’ll Need</vt:lpstr>
      <vt:lpstr>Chart the Transformation Path</vt:lpstr>
      <vt:lpstr>How to Start – What To Do</vt:lpstr>
      <vt:lpstr>Replatform and Modernize</vt:lpstr>
      <vt:lpstr>Replatforming Existing Apps</vt:lpstr>
      <vt:lpstr>Modernize and Tackle Complexity Next</vt:lpstr>
      <vt:lpstr>PowerPoint Presentation</vt:lpstr>
      <vt:lpstr>Large Insurance Group</vt:lpstr>
      <vt:lpstr>The Home Depot</vt:lpstr>
      <vt:lpstr>Comcast</vt:lpstr>
      <vt:lpstr>Ex: Large Bank Asset Management Application Portfolio </vt:lpstr>
      <vt:lpstr>Cost saving on custom developed legacy apps</vt:lpstr>
      <vt:lpstr>Monolithic Applications Drive Complex,  Manual Deploys &amp; Waterfall Release Cycles</vt:lpstr>
      <vt:lpstr>PowerPoint Presentation</vt:lpstr>
      <vt:lpstr>Why Migrate Monoliths to PCF?</vt:lpstr>
      <vt:lpstr>PowerPoint Presentation</vt:lpstr>
      <vt:lpstr>ESB to Microservices</vt:lpstr>
      <vt:lpstr>Modernizing Batch</vt:lpstr>
      <vt:lpstr>A word about organization structure</vt:lpstr>
      <vt:lpstr>PowerPoint Presentation</vt:lpstr>
      <vt:lpstr>Application Level Eventual Consistency</vt:lpstr>
      <vt:lpstr>Monolithic Edge UI Gateway</vt:lpstr>
      <vt:lpstr>Foreign Keys Constraints</vt:lpstr>
      <vt:lpstr>Shared Static Data Becomes Code</vt:lpstr>
      <vt:lpstr>Back End For Front End</vt:lpstr>
      <vt:lpstr>Use JWT Tokens</vt:lpstr>
      <vt:lpstr>Distributed Systems are Hard!</vt:lpstr>
      <vt:lpstr>To Be Cloud Ready</vt:lpstr>
      <vt:lpstr>Applications to exclude</vt:lpstr>
      <vt:lpstr>Evaluating Migration Suitability</vt:lpstr>
      <vt:lpstr>Start by Replatforming Suitable Applications</vt:lpstr>
      <vt:lpstr>Replatforming Java apps</vt:lpstr>
      <vt:lpstr>Replatforming to Spring Boot</vt:lpstr>
      <vt:lpstr>Replatforming .NET Applications</vt:lpstr>
      <vt:lpstr>Generic Bounded Context Refactoring Recipe</vt:lpstr>
      <vt:lpstr>Mikado Method</vt:lpstr>
      <vt:lpstr>To begin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Jenny McLaughlin</cp:lastModifiedBy>
  <cp:revision>117</cp:revision>
  <dcterms:modified xsi:type="dcterms:W3CDTF">2017-09-20T14:39:55Z</dcterms:modified>
</cp:coreProperties>
</file>